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1" r:id="rId6"/>
    <p:sldId id="262" r:id="rId7"/>
    <p:sldId id="266" r:id="rId8"/>
    <p:sldId id="272" r:id="rId9"/>
    <p:sldId id="269" r:id="rId10"/>
    <p:sldId id="264" r:id="rId11"/>
    <p:sldId id="271" r:id="rId1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audia Galli" initials="CG" lastIdx="6" clrIdx="0"/>
  <p:cmAuthor id="1" name="Iris Lüscher Forrer" initials="ILF" lastIdx="2" clrIdx="1">
    <p:extLst>
      <p:ext uri="{19B8F6BF-5375-455C-9EA6-DF929625EA0E}">
        <p15:presenceInfo xmlns:p15="http://schemas.microsoft.com/office/powerpoint/2012/main" userId="d6c5768e6dff9dd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529" autoAdjust="0"/>
  </p:normalViewPr>
  <p:slideViewPr>
    <p:cSldViewPr>
      <p:cViewPr varScale="1">
        <p:scale>
          <a:sx n="42" d="100"/>
          <a:sy n="42" d="100"/>
        </p:scale>
        <p:origin x="1976" y="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C3765E-8681-406E-AEC3-CD83B740A154}" type="datetimeFigureOut">
              <a:rPr lang="de-CH" smtClean="0"/>
              <a:t>05.11.2018</a:t>
            </a:fld>
            <a:endParaRPr lang="de-CH"/>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127D0B-3878-4B1D-BF2C-922D95293C7D}" type="slidenum">
              <a:rPr lang="de-CH" smtClean="0"/>
              <a:t>‹Nr.›</a:t>
            </a:fld>
            <a:endParaRPr lang="de-CH"/>
          </a:p>
        </p:txBody>
      </p:sp>
    </p:spTree>
    <p:extLst>
      <p:ext uri="{BB962C8B-B14F-4D97-AF65-F5344CB8AC3E}">
        <p14:creationId xmlns:p14="http://schemas.microsoft.com/office/powerpoint/2010/main" val="6466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a:solidFill>
                  <a:schemeClr val="tx1"/>
                </a:solidFill>
                <a:effectLst/>
                <a:latin typeface="+mn-lt"/>
                <a:ea typeface="+mn-ea"/>
                <a:cs typeface="+mn-cs"/>
              </a:rPr>
              <a:t>Was macht das Leben für sie lebenswert? Was gibt ihrem Leben Sinn? Und stellen sie sich einen Moment vor: sie könnten genau diese Dinge wegen einem Unfall oder einer Erkrankung nicht mehr tun…</a:t>
            </a:r>
          </a:p>
          <a:p>
            <a:endParaRPr lang="de-CH" sz="1200" kern="1200" dirty="0">
              <a:solidFill>
                <a:schemeClr val="tx1"/>
              </a:solidFill>
              <a:effectLst/>
              <a:latin typeface="+mn-lt"/>
              <a:ea typeface="+mn-ea"/>
              <a:cs typeface="+mn-cs"/>
            </a:endParaRPr>
          </a:p>
          <a:p>
            <a:r>
              <a:rPr lang="de-CH" sz="1200" kern="1200" dirty="0">
                <a:solidFill>
                  <a:schemeClr val="tx1"/>
                </a:solidFill>
                <a:effectLst/>
                <a:latin typeface="+mn-lt"/>
                <a:ea typeface="+mn-ea"/>
                <a:cs typeface="+mn-cs"/>
              </a:rPr>
              <a:t>Mein</a:t>
            </a:r>
            <a:r>
              <a:rPr lang="de-CH" sz="1200" kern="1200" baseline="0" dirty="0">
                <a:solidFill>
                  <a:schemeClr val="tx1"/>
                </a:solidFill>
                <a:effectLst/>
                <a:latin typeface="+mn-lt"/>
                <a:ea typeface="+mn-ea"/>
                <a:cs typeface="+mn-cs"/>
              </a:rPr>
              <a:t> Name ist Iris Lüscher, ich bin Ergotherapeutin mit eigener Praxis in Glarus und </a:t>
            </a:r>
            <a:r>
              <a:rPr lang="de-CH" sz="1200" kern="1200" baseline="0" dirty="0" err="1">
                <a:solidFill>
                  <a:schemeClr val="tx1"/>
                </a:solidFill>
                <a:effectLst/>
                <a:latin typeface="+mn-lt"/>
                <a:ea typeface="+mn-ea"/>
                <a:cs typeface="+mn-cs"/>
              </a:rPr>
              <a:t>Linthal</a:t>
            </a:r>
            <a:r>
              <a:rPr lang="de-CH" sz="1200" kern="1200" baseline="0" dirty="0">
                <a:solidFill>
                  <a:schemeClr val="tx1"/>
                </a:solidFill>
                <a:effectLst/>
                <a:latin typeface="+mn-lt"/>
                <a:ea typeface="+mn-ea"/>
                <a:cs typeface="+mn-cs"/>
              </a:rPr>
              <a:t> und Verbandspräsidentin des CH-Berufsverbandes der Ergotherapeutinnen) und möchte Ihnen in meinem Referat aufzeigen, weshalb und wann es sinnvoll sein kann, dass sie liebe Zuhörende, eine Ergotherapie empfehlen (etwas über die Ergotherapie wissen o.ä. je nach Anlass)</a:t>
            </a:r>
            <a:endParaRPr lang="de-CH" sz="1200" kern="1200" dirty="0">
              <a:solidFill>
                <a:schemeClr val="tx1"/>
              </a:solidFill>
              <a:effectLst/>
              <a:latin typeface="+mn-lt"/>
              <a:ea typeface="+mn-ea"/>
              <a:cs typeface="+mn-cs"/>
            </a:endParaRPr>
          </a:p>
          <a:p>
            <a:r>
              <a:rPr lang="de-CH" sz="1200" kern="1200" dirty="0">
                <a:solidFill>
                  <a:schemeClr val="tx1"/>
                </a:solidFill>
                <a:effectLst/>
                <a:latin typeface="+mn-lt"/>
                <a:ea typeface="+mn-ea"/>
                <a:cs typeface="+mn-cs"/>
              </a:rPr>
              <a:t> </a:t>
            </a:r>
          </a:p>
          <a:p>
            <a:endParaRPr lang="de-CH" sz="1200" kern="1200" dirty="0">
              <a:solidFill>
                <a:schemeClr val="tx1"/>
              </a:solidFill>
              <a:effectLst/>
              <a:latin typeface="+mn-lt"/>
              <a:ea typeface="+mn-ea"/>
              <a:cs typeface="+mn-cs"/>
            </a:endParaRPr>
          </a:p>
          <a:p>
            <a:endParaRPr lang="de-CH" sz="1200" kern="1200" dirty="0">
              <a:solidFill>
                <a:schemeClr val="tx1"/>
              </a:solidFill>
              <a:effectLst/>
              <a:latin typeface="+mn-lt"/>
              <a:ea typeface="+mn-ea"/>
              <a:cs typeface="+mn-cs"/>
            </a:endParaRPr>
          </a:p>
          <a:p>
            <a:r>
              <a:rPr lang="de-CH" sz="1200" kern="1200" dirty="0">
                <a:solidFill>
                  <a:schemeClr val="tx1"/>
                </a:solidFill>
                <a:effectLst/>
                <a:latin typeface="+mn-lt"/>
                <a:ea typeface="+mn-ea"/>
                <a:cs typeface="+mn-cs"/>
              </a:rPr>
              <a:t> </a:t>
            </a:r>
          </a:p>
        </p:txBody>
      </p:sp>
      <p:sp>
        <p:nvSpPr>
          <p:cNvPr id="4" name="Foliennummernplatzhalter 3"/>
          <p:cNvSpPr>
            <a:spLocks noGrp="1"/>
          </p:cNvSpPr>
          <p:nvPr>
            <p:ph type="sldNum" sz="quarter" idx="10"/>
          </p:nvPr>
        </p:nvSpPr>
        <p:spPr/>
        <p:txBody>
          <a:bodyPr/>
          <a:lstStyle/>
          <a:p>
            <a:fld id="{59127D0B-3878-4B1D-BF2C-922D95293C7D}" type="slidenum">
              <a:rPr lang="de-CH" smtClean="0"/>
              <a:t>1</a:t>
            </a:fld>
            <a:endParaRPr lang="de-CH"/>
          </a:p>
        </p:txBody>
      </p:sp>
    </p:spTree>
    <p:extLst>
      <p:ext uri="{BB962C8B-B14F-4D97-AF65-F5344CB8AC3E}">
        <p14:creationId xmlns:p14="http://schemas.microsoft.com/office/powerpoint/2010/main" val="1230238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Oder </a:t>
            </a:r>
            <a:r>
              <a:rPr lang="de-CH" dirty="0" smtClean="0"/>
              <a:t>auch</a:t>
            </a:r>
            <a:r>
              <a:rPr lang="de-CH" baseline="0" dirty="0" smtClean="0"/>
              <a:t> mit einem Augenzwinkern</a:t>
            </a:r>
            <a:r>
              <a:rPr lang="de-CH" dirty="0" smtClean="0"/>
              <a:t> </a:t>
            </a:r>
            <a:r>
              <a:rPr lang="de-CH" dirty="0"/>
              <a:t>gesagt:</a:t>
            </a:r>
          </a:p>
          <a:p>
            <a:endParaRPr lang="de-CH" dirty="0"/>
          </a:p>
          <a:p>
            <a:r>
              <a:rPr lang="de-CH" dirty="0" smtClean="0"/>
              <a:t>Lesen…</a:t>
            </a:r>
            <a:endParaRPr lang="de-CH" baseline="0" dirty="0"/>
          </a:p>
          <a:p>
            <a:endParaRPr lang="de-CH" baseline="0" dirty="0"/>
          </a:p>
          <a:p>
            <a:r>
              <a:rPr lang="de-CH" baseline="0" dirty="0"/>
              <a:t>Herzlicher Dank für ihre Aufmerksamkeit.</a:t>
            </a:r>
          </a:p>
        </p:txBody>
      </p:sp>
      <p:sp>
        <p:nvSpPr>
          <p:cNvPr id="4" name="Foliennummernplatzhalter 3"/>
          <p:cNvSpPr>
            <a:spLocks noGrp="1"/>
          </p:cNvSpPr>
          <p:nvPr>
            <p:ph type="sldNum" sz="quarter" idx="10"/>
          </p:nvPr>
        </p:nvSpPr>
        <p:spPr/>
        <p:txBody>
          <a:bodyPr/>
          <a:lstStyle/>
          <a:p>
            <a:fld id="{59127D0B-3878-4B1D-BF2C-922D95293C7D}" type="slidenum">
              <a:rPr lang="de-CH" smtClean="0"/>
              <a:t>11</a:t>
            </a:fld>
            <a:endParaRPr lang="de-CH"/>
          </a:p>
        </p:txBody>
      </p:sp>
    </p:spTree>
    <p:extLst>
      <p:ext uri="{BB962C8B-B14F-4D97-AF65-F5344CB8AC3E}">
        <p14:creationId xmlns:p14="http://schemas.microsoft.com/office/powerpoint/2010/main" val="1086983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200" dirty="0">
                <a:latin typeface="Arial"/>
                <a:cs typeface="Arial"/>
              </a:rPr>
              <a:t>Meine Kumpels haben am </a:t>
            </a:r>
            <a:r>
              <a:rPr lang="de-CH" sz="1200" dirty="0" err="1">
                <a:latin typeface="Arial"/>
                <a:cs typeface="Arial"/>
              </a:rPr>
              <a:t>Lauberhorn</a:t>
            </a:r>
            <a:r>
              <a:rPr lang="de-CH" sz="1200" dirty="0">
                <a:latin typeface="Arial"/>
                <a:cs typeface="Arial"/>
              </a:rPr>
              <a:t> verloren. Dafür konnte ich letzte Woche einen kleinen Sieg feiern: Es gelingt mir jetzt, selbständig vom Bett in den Rollstuhl zu steigen. Das habe ich in der Ergotherapie gelernt. Es ist super, dass ich nicht mehr jedes Mal um Hilfe bitten muss, wenn ich eine Ausfahrt ins Zentrum machen will.</a:t>
            </a:r>
          </a:p>
          <a:p>
            <a:endParaRPr lang="de-CH" dirty="0"/>
          </a:p>
        </p:txBody>
      </p:sp>
      <p:sp>
        <p:nvSpPr>
          <p:cNvPr id="4" name="Foliennummernplatzhalter 3"/>
          <p:cNvSpPr>
            <a:spLocks noGrp="1"/>
          </p:cNvSpPr>
          <p:nvPr>
            <p:ph type="sldNum" sz="quarter" idx="10"/>
          </p:nvPr>
        </p:nvSpPr>
        <p:spPr/>
        <p:txBody>
          <a:bodyPr/>
          <a:lstStyle/>
          <a:p>
            <a:fld id="{59127D0B-3878-4B1D-BF2C-922D95293C7D}" type="slidenum">
              <a:rPr lang="de-CH" smtClean="0"/>
              <a:t>2</a:t>
            </a:fld>
            <a:endParaRPr lang="de-CH"/>
          </a:p>
        </p:txBody>
      </p:sp>
    </p:spTree>
    <p:extLst>
      <p:ext uri="{BB962C8B-B14F-4D97-AF65-F5344CB8AC3E}">
        <p14:creationId xmlns:p14="http://schemas.microsoft.com/office/powerpoint/2010/main" val="2608756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200" dirty="0">
                <a:latin typeface="Arial"/>
                <a:cs typeface="Arial"/>
              </a:rPr>
              <a:t>In der Ergotherapie musste  Samuel Koch mühsam vieles neu erlernen. Inzwischen führt er selbstständig einen Becher zum Mund. Das ist ein großer Schritt, genau wie das aufrechte Sitzen ohne Hilfe oder einfach die Wahrnehmung des eigenen Körpers. </a:t>
            </a:r>
          </a:p>
          <a:p>
            <a:pPr marL="0" marR="0" indent="0" algn="l" defTabSz="914400" rtl="0" eaLnBrk="1" fontAlgn="auto" latinLnBrk="0" hangingPunct="1">
              <a:lnSpc>
                <a:spcPct val="100000"/>
              </a:lnSpc>
              <a:spcBef>
                <a:spcPts val="0"/>
              </a:spcBef>
              <a:spcAft>
                <a:spcPts val="0"/>
              </a:spcAft>
              <a:buClrTx/>
              <a:buSzTx/>
              <a:buFontTx/>
              <a:buNone/>
              <a:tabLst/>
              <a:defRPr/>
            </a:pPr>
            <a:endParaRPr lang="de-CH"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CH"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dirty="0">
                <a:solidFill>
                  <a:schemeClr val="tx1"/>
                </a:solidFill>
                <a:effectLst/>
                <a:latin typeface="+mn-lt"/>
                <a:ea typeface="+mn-ea"/>
                <a:cs typeface="+mn-cs"/>
              </a:rPr>
              <a:t>Ergotherapie ist weit mehr als eine Therapieform zur Verbesserung einzelner Funktionen. </a:t>
            </a:r>
          </a:p>
          <a:p>
            <a:r>
              <a:rPr lang="de-CH"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dirty="0">
                <a:solidFill>
                  <a:schemeClr val="tx1"/>
                </a:solidFill>
                <a:effectLst/>
                <a:latin typeface="+mn-lt"/>
                <a:ea typeface="+mn-ea"/>
                <a:cs typeface="+mn-cs"/>
              </a:rPr>
              <a:t>Ergotherapie stellt die Handlungsfähigkeit des Menschen in den Mittelpunkt. Sie trägt zur Verbesserung der Gesundheit und zur Steigerung der Lebensqualität bei. Sie befähigt Menschen, an den Aktivitäten des täglichen Lebens und an der Gesellschaft teilzuhaben.</a:t>
            </a:r>
          </a:p>
          <a:p>
            <a:endParaRPr lang="de-CH" sz="1200" kern="1200" dirty="0">
              <a:solidFill>
                <a:schemeClr val="tx1"/>
              </a:solidFill>
              <a:effectLst/>
              <a:latin typeface="+mn-lt"/>
              <a:ea typeface="+mn-ea"/>
              <a:cs typeface="+mn-cs"/>
            </a:endParaRPr>
          </a:p>
          <a:p>
            <a:endParaRPr lang="de-CH" sz="1200" kern="1200" dirty="0">
              <a:solidFill>
                <a:schemeClr val="tx1"/>
              </a:solidFill>
              <a:effectLst/>
              <a:latin typeface="+mn-lt"/>
              <a:ea typeface="+mn-ea"/>
              <a:cs typeface="+mn-cs"/>
            </a:endParaRPr>
          </a:p>
          <a:p>
            <a:r>
              <a:rPr lang="de-CH" sz="1200" kern="1200" dirty="0">
                <a:solidFill>
                  <a:schemeClr val="tx1"/>
                </a:solidFill>
                <a:effectLst/>
                <a:latin typeface="+mn-lt"/>
                <a:ea typeface="+mn-ea"/>
                <a:cs typeface="+mn-cs"/>
              </a:rPr>
              <a:t>Die Mutter eines 8 jährigen Mädchens, welches bei einem Kletterunfall schwer verletzt wurde und heute ihren Alltag wieder selbständig bewältigen kann, beschreibt die Ergotherapie so:</a:t>
            </a:r>
          </a:p>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dirty="0">
                <a:solidFill>
                  <a:schemeClr val="tx1"/>
                </a:solidFill>
                <a:effectLst/>
                <a:latin typeface="+mn-lt"/>
                <a:ea typeface="+mn-ea"/>
                <a:cs typeface="+mn-cs"/>
              </a:rPr>
              <a:t>„Die Ergotherapie hat unserer Tochter geholfen, die alltäglichen und praktischen Dinge wieder zu erlernen.“ </a:t>
            </a:r>
          </a:p>
          <a:p>
            <a:pPr marL="0" marR="0" indent="0" algn="l" defTabSz="914400" rtl="0" eaLnBrk="1" fontAlgn="auto" latinLnBrk="0" hangingPunct="1">
              <a:lnSpc>
                <a:spcPct val="100000"/>
              </a:lnSpc>
              <a:spcBef>
                <a:spcPts val="0"/>
              </a:spcBef>
              <a:spcAft>
                <a:spcPts val="0"/>
              </a:spcAft>
              <a:buClrTx/>
              <a:buSzTx/>
              <a:buFontTx/>
              <a:buNone/>
              <a:tabLst/>
              <a:defRPr/>
            </a:pPr>
            <a:endParaRPr lang="de-CH"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CH"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dirty="0">
                <a:solidFill>
                  <a:schemeClr val="tx1"/>
                </a:solidFill>
                <a:effectLst/>
                <a:latin typeface="+mn-lt"/>
                <a:ea typeface="+mn-ea"/>
                <a:cs typeface="+mn-cs"/>
              </a:rPr>
              <a:t>Die Komplexität der Gesundheitsversorgung hat zugenommen, die Anforderungen an wissenschaftlich fundierte Herangehensweisen sind gestiegen. Ergotherapie verfügt heute über Theorien, Modelle und Evidenz, welche ihren </a:t>
            </a:r>
            <a:r>
              <a:rPr lang="de-CH" sz="1200" kern="1200" dirty="0" err="1">
                <a:solidFill>
                  <a:schemeClr val="tx1"/>
                </a:solidFill>
                <a:effectLst/>
                <a:latin typeface="+mn-lt"/>
                <a:ea typeface="+mn-ea"/>
                <a:cs typeface="+mn-cs"/>
              </a:rPr>
              <a:t>klientenzentrierten</a:t>
            </a:r>
            <a:r>
              <a:rPr lang="de-CH" sz="1200" kern="1200" dirty="0">
                <a:solidFill>
                  <a:schemeClr val="tx1"/>
                </a:solidFill>
                <a:effectLst/>
                <a:latin typeface="+mn-lt"/>
                <a:ea typeface="+mn-ea"/>
                <a:cs typeface="+mn-cs"/>
              </a:rPr>
              <a:t> und handlungs- bzw. betätigungsorientierten Ansatz untermauern. Ergotherapie leistet als vergleichsweise kleine Berufsgruppe einen wesentlichen Beitrag zur Frühintervention, Rehabilitation und Reintegration von kranken und beeinträchtigten Menschen.</a:t>
            </a:r>
          </a:p>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dirty="0">
                <a:solidFill>
                  <a:schemeClr val="tx1"/>
                </a:solidFill>
                <a:effectLst/>
                <a:latin typeface="+mn-lt"/>
                <a:ea typeface="+mn-ea"/>
                <a:cs typeface="+mn-cs"/>
              </a:rPr>
              <a:t>In folgenden</a:t>
            </a:r>
            <a:r>
              <a:rPr lang="de-CH" sz="1200" kern="1200" baseline="0" dirty="0">
                <a:solidFill>
                  <a:schemeClr val="tx1"/>
                </a:solidFill>
                <a:effectLst/>
                <a:latin typeface="+mn-lt"/>
                <a:ea typeface="+mn-ea"/>
                <a:cs typeface="+mn-cs"/>
              </a:rPr>
              <a:t> Video möchte ich Ihnen anhand von direkten Patientensituationen praktisch aufzeigen, in welchen Bereichen die Ergotherapie tätig ist.</a:t>
            </a:r>
            <a:r>
              <a:rPr lang="de-CH" sz="1200" kern="1200" dirty="0">
                <a:solidFill>
                  <a:schemeClr val="tx1"/>
                </a:solidFill>
                <a:effectLst/>
                <a:latin typeface="+mn-lt"/>
                <a:ea typeface="+mn-ea"/>
                <a:cs typeface="+mn-cs"/>
              </a:rPr>
              <a:t> </a:t>
            </a:r>
          </a:p>
          <a:p>
            <a:endParaRPr lang="de-CH" dirty="0"/>
          </a:p>
        </p:txBody>
      </p:sp>
      <p:sp>
        <p:nvSpPr>
          <p:cNvPr id="4" name="Foliennummernplatzhalter 3"/>
          <p:cNvSpPr>
            <a:spLocks noGrp="1"/>
          </p:cNvSpPr>
          <p:nvPr>
            <p:ph type="sldNum" sz="quarter" idx="10"/>
          </p:nvPr>
        </p:nvSpPr>
        <p:spPr/>
        <p:txBody>
          <a:bodyPr/>
          <a:lstStyle/>
          <a:p>
            <a:fld id="{59127D0B-3878-4B1D-BF2C-922D95293C7D}" type="slidenum">
              <a:rPr lang="de-CH" smtClean="0"/>
              <a:t>3</a:t>
            </a:fld>
            <a:endParaRPr lang="de-CH"/>
          </a:p>
        </p:txBody>
      </p:sp>
    </p:spTree>
    <p:extLst>
      <p:ext uri="{BB962C8B-B14F-4D97-AF65-F5344CB8AC3E}">
        <p14:creationId xmlns:p14="http://schemas.microsoft.com/office/powerpoint/2010/main" val="3514427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Bilder sagen mehr als Worte.</a:t>
            </a:r>
            <a:r>
              <a:rPr lang="de-CH" baseline="0" dirty="0"/>
              <a:t> Ich fasse trotzdem das Angebot der Ergotherapie nochmals zusammen und gebe ihnen zusätzliche Beispiele.</a:t>
            </a:r>
          </a:p>
          <a:p>
            <a:endParaRPr lang="de-CH" baseline="0" dirty="0"/>
          </a:p>
          <a:p>
            <a:pPr marL="0" indent="0">
              <a:buNone/>
            </a:pPr>
            <a:r>
              <a:rPr lang="de-CH" baseline="0" dirty="0" err="1"/>
              <a:t>ErgotherapeutInnen</a:t>
            </a:r>
            <a:r>
              <a:rPr lang="de-CH" baseline="0" dirty="0"/>
              <a:t> begleiten und unterstützen Menschen beim </a:t>
            </a:r>
            <a:r>
              <a:rPr lang="de-CH" sz="1200" dirty="0">
                <a:latin typeface="Arial"/>
                <a:cs typeface="Arial"/>
              </a:rPr>
              <a:t>Wieder-/Erlernen von Alltagshandlungen in den Bereichen der Selbstversorgung,</a:t>
            </a:r>
            <a:r>
              <a:rPr lang="de-CH" sz="1200" baseline="0" dirty="0">
                <a:latin typeface="Arial"/>
                <a:cs typeface="Arial"/>
              </a:rPr>
              <a:t> Arbeit, Haushalt, Schule und Freizeit. Das hauptsächliche Ziel der Ergotherapie ist es, dass ein Mensch wieder möglichst selbständig seinen individuellen Alltag leben kann.</a:t>
            </a:r>
          </a:p>
          <a:p>
            <a:pPr marL="0" indent="0">
              <a:buNone/>
            </a:pPr>
            <a:endParaRPr lang="de-CH" sz="1200" dirty="0">
              <a:latin typeface="Arial"/>
              <a:cs typeface="Arial"/>
            </a:endParaRPr>
          </a:p>
          <a:p>
            <a:pPr marL="171450" indent="-171450">
              <a:buFontTx/>
              <a:buChar char="-"/>
            </a:pPr>
            <a:r>
              <a:rPr lang="de-CH" sz="1200" dirty="0">
                <a:latin typeface="Arial"/>
                <a:cs typeface="Arial"/>
              </a:rPr>
              <a:t>Selbstversorgung (wie Körperpflege, Mobilität, Regelung persönlicher Angelegenheiten):</a:t>
            </a:r>
            <a:r>
              <a:rPr lang="de-CH" sz="1200" baseline="0" dirty="0">
                <a:latin typeface="Arial"/>
                <a:cs typeface="Arial"/>
              </a:rPr>
              <a:t> Wir helfen den Patienten nicht die tägliche Körperpflege auszuführen sondern wir befähigen sie, dass sie es wieder selber übernehmen können. So ist z.B. eine gute Zusammenarbeit mit den Pflegefachleuten und den direkten Angehörigen sehr wichtig um immer wieder neu erlernte Fähigkeiten in der täglichen Routine umzusetzen.</a:t>
            </a:r>
          </a:p>
          <a:p>
            <a:pPr marL="0" indent="0">
              <a:buFontTx/>
              <a:buNone/>
            </a:pPr>
            <a:r>
              <a:rPr lang="de-CH" sz="1200" baseline="0" dirty="0">
                <a:latin typeface="Arial"/>
                <a:cs typeface="Arial"/>
              </a:rPr>
              <a:t>    Unsere Arbeit kann an verschiedenen Orten stattfinden, zuhause, an der Arbeit aber auch beim Bahnhof wenn es darum geht wieder zu lernen wie man ein Ticket selber lösen kann oder wie</a:t>
            </a:r>
          </a:p>
          <a:p>
            <a:pPr marL="0" indent="0">
              <a:buFontTx/>
              <a:buNone/>
            </a:pPr>
            <a:r>
              <a:rPr lang="de-CH" sz="1200" baseline="0" dirty="0">
                <a:latin typeface="Arial"/>
                <a:cs typeface="Arial"/>
              </a:rPr>
              <a:t>    man trotz einer Beeinträchtigung wieder Zug fahren kann. Oder wenn es darum geht, dass jemand wieder selber kochen lernen soll, üben wir von der Planung eines Menus über das Einkaufen</a:t>
            </a:r>
          </a:p>
          <a:p>
            <a:pPr marL="0" indent="0">
              <a:buFontTx/>
              <a:buNone/>
            </a:pPr>
            <a:r>
              <a:rPr lang="de-CH" sz="1200" baseline="0" dirty="0">
                <a:latin typeface="Arial"/>
                <a:cs typeface="Arial"/>
              </a:rPr>
              <a:t>    der Lebensmittel, der Umgang mit Geld an der Kasse bis hin zum direkten Ablauf des eigentlichen Kochens.</a:t>
            </a:r>
          </a:p>
          <a:p>
            <a:pPr marL="0" indent="0">
              <a:buFontTx/>
              <a:buNone/>
            </a:pPr>
            <a:r>
              <a:rPr lang="de-CH" sz="1200" dirty="0">
                <a:latin typeface="Arial"/>
                <a:cs typeface="Arial"/>
              </a:rPr>
              <a:t>	</a:t>
            </a:r>
          </a:p>
          <a:p>
            <a:pPr marL="171450" indent="-171450">
              <a:buFontTx/>
              <a:buChar char="-"/>
            </a:pPr>
            <a:r>
              <a:rPr lang="de-CH" sz="1200" dirty="0">
                <a:latin typeface="Arial"/>
                <a:cs typeface="Arial"/>
              </a:rPr>
              <a:t>Bereich Arbeit, Haushalt, Schule: Hier ist die Zusammenarbeit mit den Angehörigen,</a:t>
            </a:r>
            <a:r>
              <a:rPr lang="de-CH" sz="1200" baseline="0" dirty="0">
                <a:latin typeface="Arial"/>
                <a:cs typeface="Arial"/>
              </a:rPr>
              <a:t> den Arbeitgebern, den Lehrpersonen etc. von grosser Wichtigkeit. So arbeiten wir stark nach dem </a:t>
            </a:r>
            <a:r>
              <a:rPr lang="de-CH" sz="1200" baseline="0" dirty="0" err="1">
                <a:latin typeface="Arial"/>
                <a:cs typeface="Arial"/>
              </a:rPr>
              <a:t>klientenzentrierten</a:t>
            </a:r>
            <a:r>
              <a:rPr lang="de-CH" sz="1200" baseline="0" dirty="0">
                <a:latin typeface="Arial"/>
                <a:cs typeface="Arial"/>
              </a:rPr>
              <a:t> Ansatz, das heisst ein Patient legt zusammen mit uns seine wichtigsten Alltagsziele fest. Es gehört dazu aber auch die Wahrnehmung und die Ziele des Umfeldes, bei einem Kind bspw. Die Sicht der Eltern und der Lehrpersonen. </a:t>
            </a:r>
            <a:r>
              <a:rPr lang="de-CH" sz="1200" baseline="0" dirty="0" err="1">
                <a:latin typeface="Arial"/>
                <a:cs typeface="Arial"/>
              </a:rPr>
              <a:t>ErgotherapeutInnen</a:t>
            </a:r>
            <a:r>
              <a:rPr lang="de-CH" sz="1200" baseline="0" dirty="0">
                <a:latin typeface="Arial"/>
                <a:cs typeface="Arial"/>
              </a:rPr>
              <a:t> haben deshalb teilweise auch lustige Arbeitsplätze, zum Beispiel habe ich auch schon auf dem Bauernhof eines Patienten geübt, wie der von einer Hemiplegie betroffene Herr wieder in seinen Traktor steigen kann. </a:t>
            </a:r>
          </a:p>
          <a:p>
            <a:pPr marL="171450" indent="-171450">
              <a:buFontTx/>
              <a:buChar char="-"/>
            </a:pPr>
            <a:endParaRPr lang="de-CH" sz="1200" dirty="0">
              <a:latin typeface="Arial"/>
              <a:cs typeface="Arial"/>
            </a:endParaRPr>
          </a:p>
          <a:p>
            <a:pPr marL="171450" indent="-171450">
              <a:buFontTx/>
              <a:buChar char="-"/>
            </a:pPr>
            <a:r>
              <a:rPr lang="de-CH" sz="1200" dirty="0">
                <a:latin typeface="Arial"/>
                <a:cs typeface="Arial"/>
              </a:rPr>
              <a:t>Freizeit (wie Hobbies, soziales Leben, Erholung): häufig</a:t>
            </a:r>
            <a:r>
              <a:rPr lang="de-CH" sz="1200" baseline="0" dirty="0">
                <a:latin typeface="Arial"/>
                <a:cs typeface="Arial"/>
              </a:rPr>
              <a:t> haben Menschen welche einen Unfall oder eine Erkrankung erlitten haben das Gefühl, wenn sie nicht mehr arbeiten können dürfen sie sich auch nicht mehr amüsieren und Freude erleben. Dabei ist genau dies ein wichtiger Baustein um eine Genesung zu unterstützen und zu ermöglichen. Deshalb schauen wir in der Ergotherapie welche Freizeitaktivitäten die Personen vor dem Unfall, der Erkrankung hatte und ob und wie sie diese wieder ausführen könnte oder wenn nicht möglich, welche neuen Beschäftigungen Freude machen können. Gerade bei Menschen mit einer psychischen Erkrankung, ist dieser Bereich von grosser Wichtigkeit, auch weil Menschen durch Betätigung wieder spüren, dass sie etwas tun können und etwas sinnvolles leisten können.</a:t>
            </a:r>
          </a:p>
          <a:p>
            <a:pPr marL="171450" indent="-171450">
              <a:buFontTx/>
              <a:buChar char="-"/>
            </a:pPr>
            <a:endParaRPr lang="de-CH" sz="1200" dirty="0">
              <a:latin typeface="Arial"/>
              <a:cs typeface="Arial"/>
            </a:endParaRPr>
          </a:p>
          <a:p>
            <a:endParaRPr lang="de-CH" dirty="0"/>
          </a:p>
        </p:txBody>
      </p:sp>
      <p:sp>
        <p:nvSpPr>
          <p:cNvPr id="4" name="Foliennummernplatzhalter 3"/>
          <p:cNvSpPr>
            <a:spLocks noGrp="1"/>
          </p:cNvSpPr>
          <p:nvPr>
            <p:ph type="sldNum" sz="quarter" idx="10"/>
          </p:nvPr>
        </p:nvSpPr>
        <p:spPr/>
        <p:txBody>
          <a:bodyPr/>
          <a:lstStyle/>
          <a:p>
            <a:fld id="{59127D0B-3878-4B1D-BF2C-922D95293C7D}" type="slidenum">
              <a:rPr lang="de-CH" smtClean="0"/>
              <a:t>5</a:t>
            </a:fld>
            <a:endParaRPr lang="de-CH"/>
          </a:p>
        </p:txBody>
      </p:sp>
    </p:spTree>
    <p:extLst>
      <p:ext uri="{BB962C8B-B14F-4D97-AF65-F5344CB8AC3E}">
        <p14:creationId xmlns:p14="http://schemas.microsoft.com/office/powerpoint/2010/main" val="3599187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Ergotherapeutinnen</a:t>
            </a:r>
            <a:r>
              <a:rPr lang="de-CH" baseline="0" dirty="0"/>
              <a:t> geben </a:t>
            </a:r>
          </a:p>
          <a:p>
            <a:r>
              <a:rPr lang="de-CH" sz="1200" dirty="0">
                <a:latin typeface="Arial"/>
                <a:cs typeface="Arial"/>
              </a:rPr>
              <a:t>- Anleitung und Unterstützung beim Training alltagsrelevanter Fähigkeiten:</a:t>
            </a:r>
          </a:p>
          <a:p>
            <a:r>
              <a:rPr lang="de-CH" sz="1200" dirty="0">
                <a:latin typeface="Arial"/>
                <a:cs typeface="Arial"/>
              </a:rPr>
              <a:t>ein</a:t>
            </a:r>
            <a:r>
              <a:rPr lang="de-CH" sz="1200" baseline="0" dirty="0">
                <a:latin typeface="Arial"/>
                <a:cs typeface="Arial"/>
              </a:rPr>
              <a:t> Beispiel dazu aus dem Bereich der onkologischen Erkrankung: Wie können die alltäglichen Herausforderungen gemeistert werden wenn durch z.B. einem Hirntumor die Hirnleistung eingeschränkt wird, die Konzentration vermindert ist oder auch Orientierung verloren geht? Häufig sind dies Fähigkeiten die man nicht auf den ersten Blick sieht und welche aber von zentraler Wichtigkeit sind. Was nützt es sie, wenn sie nach einem SHT wieder aus dem Spital heimlaufen können aber keine Ahnung haben wohin sie müssen?</a:t>
            </a:r>
          </a:p>
          <a:p>
            <a:r>
              <a:rPr lang="de-CH" sz="1200" baseline="0" dirty="0">
                <a:latin typeface="Arial"/>
                <a:cs typeface="Arial"/>
              </a:rPr>
              <a:t>Ergotherapeutinnen trainieren einerseits die Funktionen selber, so </a:t>
            </a:r>
            <a:r>
              <a:rPr lang="de-CH" sz="1200" baseline="0" dirty="0" err="1">
                <a:latin typeface="Arial"/>
                <a:cs typeface="Arial"/>
              </a:rPr>
              <a:t>bsp.</a:t>
            </a:r>
            <a:r>
              <a:rPr lang="de-CH" sz="1200" baseline="0" dirty="0">
                <a:latin typeface="Arial"/>
                <a:cs typeface="Arial"/>
              </a:rPr>
              <a:t> Wird ein Konzentrationstraining durchgeführt. Andererseits haben </a:t>
            </a:r>
            <a:r>
              <a:rPr lang="de-CH" sz="1200" baseline="0" dirty="0" err="1">
                <a:latin typeface="Arial"/>
                <a:cs typeface="Arial"/>
              </a:rPr>
              <a:t>ErgotherapeutInnen</a:t>
            </a:r>
            <a:r>
              <a:rPr lang="de-CH" sz="1200" baseline="0" dirty="0">
                <a:latin typeface="Arial"/>
                <a:cs typeface="Arial"/>
              </a:rPr>
              <a:t> die Möglichkeit mit einer Domizilbehandlung schnell und effektiv die dringendsten Probleme zu erfassen und die Therapie eins zu eins zu Hause oder am Arbeitsplatz durchzuführen. Dadurch kann der direkte Übertrag in den Alltag gewährleistet werden was sehr wichtig ist. Häufig nützen Tipps alleine nichts, wenn man die Tipps direkt zuhause mit dem Patienten ausprobiert, ist dies viel einfacher und effektiver.</a:t>
            </a:r>
          </a:p>
          <a:p>
            <a:endParaRPr lang="de-CH" sz="1200" dirty="0">
              <a:latin typeface="Arial"/>
              <a:cs typeface="Arial"/>
            </a:endParaRPr>
          </a:p>
          <a:p>
            <a:r>
              <a:rPr lang="de-CH" sz="1200" dirty="0">
                <a:latin typeface="Arial"/>
                <a:cs typeface="Arial"/>
              </a:rPr>
              <a:t>- </a:t>
            </a:r>
            <a:r>
              <a:rPr lang="de-CH" sz="1200" dirty="0" err="1">
                <a:latin typeface="Arial"/>
                <a:cs typeface="Arial"/>
              </a:rPr>
              <a:t>ErgotherapeutInnen</a:t>
            </a:r>
            <a:r>
              <a:rPr lang="de-CH" sz="1200" dirty="0">
                <a:latin typeface="Arial"/>
                <a:cs typeface="Arial"/>
              </a:rPr>
              <a:t> stellen selber individuell angepasste Schienen her und helfen bei</a:t>
            </a:r>
            <a:r>
              <a:rPr lang="de-CH" sz="1200" baseline="0" dirty="0">
                <a:latin typeface="Arial"/>
                <a:cs typeface="Arial"/>
              </a:rPr>
              <a:t> der </a:t>
            </a:r>
            <a:r>
              <a:rPr lang="de-CH" sz="1200" dirty="0">
                <a:latin typeface="Arial"/>
                <a:cs typeface="Arial"/>
              </a:rPr>
              <a:t>Auswahl, Entwicklung von Schienen</a:t>
            </a:r>
            <a:r>
              <a:rPr lang="de-CH" sz="1200" baseline="0" dirty="0">
                <a:latin typeface="Arial"/>
                <a:cs typeface="Arial"/>
              </a:rPr>
              <a:t> und</a:t>
            </a:r>
            <a:r>
              <a:rPr lang="de-CH" sz="1200" dirty="0">
                <a:latin typeface="Arial"/>
                <a:cs typeface="Arial"/>
              </a:rPr>
              <a:t> Hilfsmitteln. Sie helfen bei der Anpassungen z.B. von Alltagsgegenständen, der Wohnung oder dem Arbeitsplatz:</a:t>
            </a:r>
            <a:r>
              <a:rPr lang="de-CH" sz="1200" baseline="0" dirty="0">
                <a:latin typeface="Arial"/>
                <a:cs typeface="Arial"/>
              </a:rPr>
              <a:t> </a:t>
            </a:r>
          </a:p>
          <a:p>
            <a:r>
              <a:rPr lang="de-CH" sz="1200" baseline="0" dirty="0">
                <a:latin typeface="Arial"/>
                <a:cs typeface="Arial"/>
              </a:rPr>
              <a:t>Wenn ich hier ein Beispiel aus dem Bereich der Traumatologie/Rheumatologie nennen darf. Eine Arthrose der Fingergelenke, eine Verletzung der Hand oder eine Überlastung einer Hand, eines Arms kann es unmöglich machen, den Alltag ohne Hilfe zu bewältigen oder wenn dann unter grossen Schmerzen. </a:t>
            </a:r>
          </a:p>
          <a:p>
            <a:endParaRPr lang="de-CH" sz="1200" baseline="0" dirty="0">
              <a:latin typeface="Arial"/>
              <a:cs typeface="Arial"/>
            </a:endParaRPr>
          </a:p>
          <a:p>
            <a:r>
              <a:rPr lang="de-CH" sz="1200" baseline="0" dirty="0">
                <a:latin typeface="Arial"/>
                <a:cs typeface="Arial"/>
              </a:rPr>
              <a:t>Die Ergotherapeutin passt entsprechende Handschienen zur Entlastung an, klärt mit der Klientin direkt im Alltag welche Hilfsmittel sinnvoll und notwendig sind und welche Strategien der Patient anwenden kann um beispielsweise einen Lappen auszuwinden oder schwere Pfannen vom Herd zum Waschbecken zu tragen. Ebenfalls führt sie die gesamte Therapie nach einer Handoperation aus, von Wundmanagement, Narbenpflege, abschwellende Massnahmen, Mobilisation der Hand/der Finger, Kraftaufbau und ganz wichtig das Training des Einsatzes der Hand im individuellen Alltag. So braucht ein Pianist beispielsweise eine deutliche ausgebildetere Feinmotorik wie ein Maurer, dafür braucht dieser wiederum mehr Kraft und Stabilität in den Gelenken. </a:t>
            </a:r>
          </a:p>
          <a:p>
            <a:r>
              <a:rPr lang="de-CH" sz="1200" baseline="0" dirty="0">
                <a:latin typeface="Arial"/>
                <a:cs typeface="Arial"/>
              </a:rPr>
              <a:t>So hatte ich einmal einen Patienten welcher Polizist war und sich bei einem Einsatz eine schwere Handverletzung zuzog. Obwohl die einzelnen Funktionen der Hand nach einer Zeit der Therapie wieder weitgehend in Ordnung waren, hatte der Herr Mühe mit der Vorstellung mit der ehemals verletzen Hand wieder seine Pistole ziehen zu können. Er traute der Hand noch nicht wirklich und wusste nicht wie belastungsfähig diese war. So haben wir in einer Werkstatt mit verschiedenen Werkzeugen gearbeitet wie einem Hammer und so konnte der Herr erleben, dass er seiner Hand wieder trauen kann.</a:t>
            </a:r>
            <a:endParaRPr lang="de-CH" sz="1200" dirty="0">
              <a:latin typeface="Arial"/>
              <a:cs typeface="Arial"/>
            </a:endParaRPr>
          </a:p>
          <a:p>
            <a:endParaRPr lang="de-CH" sz="1200" dirty="0">
              <a:latin typeface="Arial"/>
              <a:cs typeface="Arial"/>
            </a:endParaRPr>
          </a:p>
          <a:p>
            <a:r>
              <a:rPr lang="de-CH" sz="1200" dirty="0">
                <a:latin typeface="Arial"/>
                <a:cs typeface="Arial"/>
              </a:rPr>
              <a:t>- Zum Punkt Beratung von Patienten, Angehörigen, Arbeitgebern sowohl im Bezug auf den Erhalt oder die Verbesserung der Handlungsfähigkeit, als auch im Hinblick auf die Gesundheitsförderung und Prävention.</a:t>
            </a:r>
          </a:p>
          <a:p>
            <a:r>
              <a:rPr lang="de-CH" sz="1200" dirty="0">
                <a:latin typeface="Arial"/>
                <a:cs typeface="Arial"/>
              </a:rPr>
              <a:t>Hier</a:t>
            </a:r>
            <a:r>
              <a:rPr lang="de-CH" sz="1200" baseline="0" dirty="0">
                <a:latin typeface="Arial"/>
                <a:cs typeface="Arial"/>
              </a:rPr>
              <a:t> würde die Ergotherapeutin als Beispiel darauf hinarbeiten, dass ein Patient nach einem Unfall, einem Schlaganfall wenn möglich die Arbeit aber sicher auch die Hobbys wieder aufnehmen kann. Zusammen mit dem Arbeitgeber oder den Angehörigen und dem Patienten werden Anpassungen besprochen und Strategien entwickelt und ein spezielles Augenmerk auf schädigende Verhaltensweisen bei der Ausübung des Berufes oder der spezifischen Tätigkeit beachtet.  </a:t>
            </a:r>
          </a:p>
          <a:p>
            <a:endParaRPr lang="de-CH" sz="1200" baseline="0" dirty="0">
              <a:latin typeface="Arial"/>
              <a:cs typeface="Arial"/>
            </a:endParaRPr>
          </a:p>
          <a:p>
            <a:endParaRPr lang="de-CH" sz="1200" baseline="0" dirty="0">
              <a:latin typeface="Arial"/>
              <a:cs typeface="Arial"/>
            </a:endParaRPr>
          </a:p>
          <a:p>
            <a:endParaRPr lang="de-CH" dirty="0"/>
          </a:p>
        </p:txBody>
      </p:sp>
      <p:sp>
        <p:nvSpPr>
          <p:cNvPr id="4" name="Foliennummernplatzhalter 3"/>
          <p:cNvSpPr>
            <a:spLocks noGrp="1"/>
          </p:cNvSpPr>
          <p:nvPr>
            <p:ph type="sldNum" sz="quarter" idx="10"/>
          </p:nvPr>
        </p:nvSpPr>
        <p:spPr/>
        <p:txBody>
          <a:bodyPr/>
          <a:lstStyle/>
          <a:p>
            <a:fld id="{59127D0B-3878-4B1D-BF2C-922D95293C7D}" type="slidenum">
              <a:rPr lang="de-CH" smtClean="0"/>
              <a:t>6</a:t>
            </a:fld>
            <a:endParaRPr lang="de-CH"/>
          </a:p>
        </p:txBody>
      </p:sp>
    </p:spTree>
    <p:extLst>
      <p:ext uri="{BB962C8B-B14F-4D97-AF65-F5344CB8AC3E}">
        <p14:creationId xmlns:p14="http://schemas.microsoft.com/office/powerpoint/2010/main" val="1289054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a:solidFill>
                  <a:schemeClr val="tx1"/>
                </a:solidFill>
                <a:effectLst/>
                <a:latin typeface="+mn-lt"/>
                <a:ea typeface="+mn-ea"/>
                <a:cs typeface="+mn-cs"/>
              </a:rPr>
              <a:t>Seit 2006 ist die Ausbildung in Ergotherapie in der Schweiz auf Fachhochschulniveau angesiedelt. Es gibt drei Fachhochschulen in der Schweiz, welche einen Studiengang für Ergotherapie anbieten: die SUPSI in </a:t>
            </a:r>
            <a:r>
              <a:rPr lang="de-CH" sz="1200" kern="1200" dirty="0" err="1">
                <a:solidFill>
                  <a:schemeClr val="tx1"/>
                </a:solidFill>
                <a:effectLst/>
                <a:latin typeface="+mn-lt"/>
                <a:ea typeface="+mn-ea"/>
                <a:cs typeface="+mn-cs"/>
              </a:rPr>
              <a:t>Manno</a:t>
            </a:r>
            <a:r>
              <a:rPr lang="de-CH" sz="1200" kern="1200" dirty="0">
                <a:solidFill>
                  <a:schemeClr val="tx1"/>
                </a:solidFill>
                <a:effectLst/>
                <a:latin typeface="+mn-lt"/>
                <a:ea typeface="+mn-ea"/>
                <a:cs typeface="+mn-cs"/>
              </a:rPr>
              <a:t>, die HES-SO in Lausanne und die ZHAW in Winterthur. Die offizielle Ausbildung dauert 3</a:t>
            </a:r>
            <a:r>
              <a:rPr lang="de-CH" sz="1200" kern="1200" baseline="0" dirty="0">
                <a:solidFill>
                  <a:schemeClr val="tx1"/>
                </a:solidFill>
                <a:effectLst/>
                <a:latin typeface="+mn-lt"/>
                <a:ea typeface="+mn-ea"/>
                <a:cs typeface="+mn-cs"/>
              </a:rPr>
              <a:t> Jahre, zusätzlich muss ein einjähriges Vorpraktikum in einem pflegerischen Bereich absolvieren werden um überhaupt die Ausbildung beginnen zu können.</a:t>
            </a:r>
            <a:endParaRPr lang="de-CH" sz="1200" kern="1200" dirty="0">
              <a:solidFill>
                <a:schemeClr val="tx1"/>
              </a:solidFill>
              <a:effectLst/>
              <a:latin typeface="+mn-lt"/>
              <a:ea typeface="+mn-ea"/>
              <a:cs typeface="+mn-cs"/>
            </a:endParaRPr>
          </a:p>
          <a:p>
            <a:endParaRPr lang="de-CH" sz="2400" dirty="0">
              <a:latin typeface="Arial"/>
              <a:cs typeface="Arial"/>
            </a:endParaRPr>
          </a:p>
          <a:p>
            <a:pPr marL="0" indent="0">
              <a:buNone/>
            </a:pPr>
            <a:endParaRPr lang="de-CH" sz="2400" dirty="0">
              <a:latin typeface="Arial"/>
              <a:cs typeface="Arial"/>
            </a:endParaRPr>
          </a:p>
          <a:p>
            <a:r>
              <a:rPr lang="de-CH" sz="2400" dirty="0">
                <a:latin typeface="Arial"/>
                <a:cs typeface="Arial"/>
              </a:rPr>
              <a:t>Seit 2013 haben wir zudem die Bewilligung für den Europäischen </a:t>
            </a:r>
            <a:r>
              <a:rPr lang="en-US" sz="2400" dirty="0">
                <a:latin typeface="Arial"/>
                <a:cs typeface="Arial"/>
              </a:rPr>
              <a:t>Master of Science in Ergotherapie</a:t>
            </a:r>
            <a:r>
              <a:rPr lang="de-CH" sz="2400" dirty="0">
                <a:latin typeface="Arial"/>
                <a:cs typeface="Arial"/>
              </a:rPr>
              <a:t> durch den Bundesrat.</a:t>
            </a:r>
            <a:endParaRPr lang="en-US" sz="2400" dirty="0">
              <a:latin typeface="Arial"/>
              <a:cs typeface="Arial"/>
            </a:endParaRPr>
          </a:p>
          <a:p>
            <a:endParaRPr lang="de-CH" dirty="0"/>
          </a:p>
        </p:txBody>
      </p:sp>
      <p:sp>
        <p:nvSpPr>
          <p:cNvPr id="4" name="Foliennummernplatzhalter 3"/>
          <p:cNvSpPr>
            <a:spLocks noGrp="1"/>
          </p:cNvSpPr>
          <p:nvPr>
            <p:ph type="sldNum" sz="quarter" idx="10"/>
          </p:nvPr>
        </p:nvSpPr>
        <p:spPr/>
        <p:txBody>
          <a:bodyPr/>
          <a:lstStyle/>
          <a:p>
            <a:fld id="{59127D0B-3878-4B1D-BF2C-922D95293C7D}" type="slidenum">
              <a:rPr lang="de-CH" smtClean="0"/>
              <a:t>7</a:t>
            </a:fld>
            <a:endParaRPr lang="de-CH"/>
          </a:p>
        </p:txBody>
      </p:sp>
    </p:spTree>
    <p:extLst>
      <p:ext uri="{BB962C8B-B14F-4D97-AF65-F5344CB8AC3E}">
        <p14:creationId xmlns:p14="http://schemas.microsoft.com/office/powerpoint/2010/main" val="2809782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Wo</a:t>
            </a:r>
            <a:r>
              <a:rPr lang="de-CH" baseline="0" dirty="0"/>
              <a:t> finden sie nun weiterführende Infos zur Ergotherapie?</a:t>
            </a:r>
          </a:p>
          <a:p>
            <a:endParaRPr lang="de-CH" baseline="0" dirty="0"/>
          </a:p>
          <a:p>
            <a:endParaRPr lang="de-CH" baseline="0" dirty="0"/>
          </a:p>
          <a:p>
            <a:r>
              <a:rPr lang="de-CH" baseline="0" dirty="0"/>
              <a:t>Darf ich nun ihre ersten Fragen beantworten? </a:t>
            </a:r>
            <a:endParaRPr lang="de-CH" dirty="0"/>
          </a:p>
        </p:txBody>
      </p:sp>
      <p:sp>
        <p:nvSpPr>
          <p:cNvPr id="4" name="Foliennummernplatzhalter 3"/>
          <p:cNvSpPr>
            <a:spLocks noGrp="1"/>
          </p:cNvSpPr>
          <p:nvPr>
            <p:ph type="sldNum" sz="quarter" idx="10"/>
          </p:nvPr>
        </p:nvSpPr>
        <p:spPr/>
        <p:txBody>
          <a:bodyPr/>
          <a:lstStyle/>
          <a:p>
            <a:fld id="{59127D0B-3878-4B1D-BF2C-922D95293C7D}" type="slidenum">
              <a:rPr lang="de-CH" smtClean="0"/>
              <a:t>8</a:t>
            </a:fld>
            <a:endParaRPr lang="de-CH"/>
          </a:p>
        </p:txBody>
      </p:sp>
    </p:spTree>
    <p:extLst>
      <p:ext uri="{BB962C8B-B14F-4D97-AF65-F5344CB8AC3E}">
        <p14:creationId xmlns:p14="http://schemas.microsoft.com/office/powerpoint/2010/main" val="649787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CH" sz="1200" dirty="0">
                <a:latin typeface="Arial"/>
                <a:cs typeface="Arial"/>
              </a:rPr>
              <a:t>Dann zum Fazit: </a:t>
            </a:r>
          </a:p>
          <a:p>
            <a:pPr marL="0" indent="0">
              <a:buNone/>
            </a:pPr>
            <a:endParaRPr lang="de-CH" sz="1200" dirty="0">
              <a:latin typeface="Arial"/>
              <a:cs typeface="Arial"/>
            </a:endParaRPr>
          </a:p>
          <a:p>
            <a:pPr marL="0" indent="0">
              <a:buNone/>
            </a:pPr>
            <a:r>
              <a:rPr lang="de-CH" sz="1200" dirty="0">
                <a:latin typeface="Arial"/>
                <a:cs typeface="Arial"/>
              </a:rPr>
              <a:t>Ergotherapie ist längst weit mehr als eine Therapieform zur Verbesserung einzelner Funktionen. </a:t>
            </a:r>
          </a:p>
          <a:p>
            <a:pPr marL="0" indent="0">
              <a:buNone/>
            </a:pPr>
            <a:endParaRPr lang="de-CH" sz="1200" dirty="0">
              <a:latin typeface="Arial"/>
              <a:cs typeface="Arial"/>
            </a:endParaRPr>
          </a:p>
          <a:p>
            <a:pPr marL="0" indent="0">
              <a:buNone/>
            </a:pPr>
            <a:r>
              <a:rPr lang="de-CH" sz="1200" dirty="0">
                <a:latin typeface="Arial"/>
                <a:cs typeface="Arial"/>
              </a:rPr>
              <a:t>Ergotherapie leistet als vergleichsweise kleine Berufsgruppe zu minimalen Gesamtkosten einen wesentlichen Beitrag zur Frühintervention, Rehabilitation und Reintegration von kranken und beeinträchtigten Menschen.</a:t>
            </a:r>
          </a:p>
          <a:p>
            <a:endParaRPr lang="de-CH" dirty="0"/>
          </a:p>
        </p:txBody>
      </p:sp>
      <p:sp>
        <p:nvSpPr>
          <p:cNvPr id="4" name="Foliennummernplatzhalter 3"/>
          <p:cNvSpPr>
            <a:spLocks noGrp="1"/>
          </p:cNvSpPr>
          <p:nvPr>
            <p:ph type="sldNum" sz="quarter" idx="10"/>
          </p:nvPr>
        </p:nvSpPr>
        <p:spPr/>
        <p:txBody>
          <a:bodyPr/>
          <a:lstStyle/>
          <a:p>
            <a:fld id="{59127D0B-3878-4B1D-BF2C-922D95293C7D}" type="slidenum">
              <a:rPr lang="de-CH" smtClean="0"/>
              <a:t>9</a:t>
            </a:fld>
            <a:endParaRPr lang="de-CH"/>
          </a:p>
        </p:txBody>
      </p:sp>
    </p:spTree>
    <p:extLst>
      <p:ext uri="{BB962C8B-B14F-4D97-AF65-F5344CB8AC3E}">
        <p14:creationId xmlns:p14="http://schemas.microsoft.com/office/powerpoint/2010/main" val="39543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sz="1200" dirty="0">
              <a:latin typeface="Arial"/>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de-CH" sz="1200" dirty="0">
                <a:latin typeface="Arial"/>
                <a:cs typeface="Arial"/>
              </a:rPr>
              <a:t>Eine Frau mit Burnout, welche mit Hilfe der Ergotherapie wieder 50% Arbeitsfähigkeit erlangen konnte</a:t>
            </a:r>
            <a:r>
              <a:rPr lang="de-CH" sz="1200" baseline="0" dirty="0">
                <a:latin typeface="Arial"/>
                <a:cs typeface="Arial"/>
              </a:rPr>
              <a:t> sagte nach der Therapie:</a:t>
            </a:r>
            <a:endParaRPr lang="de-CH" sz="1200" dirty="0">
              <a:latin typeface="Arial"/>
              <a:cs typeface="Arial"/>
            </a:endParaRPr>
          </a:p>
          <a:p>
            <a:pPr marL="0" indent="0">
              <a:buNone/>
            </a:pPr>
            <a:endParaRPr lang="de-CH" sz="1200" dirty="0">
              <a:latin typeface="Arial"/>
              <a:cs typeface="Arial"/>
            </a:endParaRPr>
          </a:p>
          <a:p>
            <a:pPr marL="0" indent="0">
              <a:buNone/>
            </a:pPr>
            <a:r>
              <a:rPr lang="de-CH" sz="1200" dirty="0">
                <a:latin typeface="Arial"/>
                <a:cs typeface="Arial"/>
              </a:rPr>
              <a:t>"Die Ergotherapie hat mir Mut gemacht mein Leben wieder aufzunehmen. </a:t>
            </a:r>
          </a:p>
          <a:p>
            <a:pPr marL="0" indent="0">
              <a:buNone/>
            </a:pPr>
            <a:r>
              <a:rPr lang="de-CH" sz="1200" dirty="0">
                <a:latin typeface="Arial"/>
                <a:cs typeface="Arial"/>
              </a:rPr>
              <a:t>Sie war der Anfang, dass ich wieder in Kontakt mit anderen Leuten und den Arbeitskollegen gekommen bin. </a:t>
            </a:r>
          </a:p>
          <a:p>
            <a:pPr marL="0" indent="0">
              <a:buNone/>
            </a:pPr>
            <a:r>
              <a:rPr lang="de-CH" sz="1200" dirty="0">
                <a:latin typeface="Arial"/>
                <a:cs typeface="Arial"/>
              </a:rPr>
              <a:t>Die Ergotherapie war für mich wieder der Anfang." </a:t>
            </a:r>
          </a:p>
          <a:p>
            <a:pPr marL="0" indent="0">
              <a:buNone/>
            </a:pPr>
            <a:endParaRPr lang="de-CH" sz="1200" dirty="0">
              <a:latin typeface="Arial"/>
              <a:cs typeface="Arial"/>
            </a:endParaRPr>
          </a:p>
          <a:p>
            <a:pPr marL="0" indent="0">
              <a:buNone/>
            </a:pPr>
            <a:endParaRPr lang="de-CH" sz="1200" dirty="0">
              <a:latin typeface="Arial"/>
              <a:cs typeface="Arial"/>
            </a:endParaRPr>
          </a:p>
          <a:p>
            <a:endParaRPr lang="de-CH" dirty="0"/>
          </a:p>
        </p:txBody>
      </p:sp>
      <p:sp>
        <p:nvSpPr>
          <p:cNvPr id="4" name="Foliennummernplatzhalter 3"/>
          <p:cNvSpPr>
            <a:spLocks noGrp="1"/>
          </p:cNvSpPr>
          <p:nvPr>
            <p:ph type="sldNum" sz="quarter" idx="10"/>
          </p:nvPr>
        </p:nvSpPr>
        <p:spPr/>
        <p:txBody>
          <a:bodyPr/>
          <a:lstStyle/>
          <a:p>
            <a:fld id="{59127D0B-3878-4B1D-BF2C-922D95293C7D}" type="slidenum">
              <a:rPr lang="de-CH" smtClean="0"/>
              <a:t>10</a:t>
            </a:fld>
            <a:endParaRPr lang="de-CH"/>
          </a:p>
        </p:txBody>
      </p:sp>
    </p:spTree>
    <p:extLst>
      <p:ext uri="{BB962C8B-B14F-4D97-AF65-F5344CB8AC3E}">
        <p14:creationId xmlns:p14="http://schemas.microsoft.com/office/powerpoint/2010/main" val="3562303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p>
            <a:fld id="{A71D795D-C6AD-4E72-8A0E-E4DF27BA636D}" type="datetimeFigureOut">
              <a:rPr lang="de-CH" smtClean="0"/>
              <a:pPr/>
              <a:t>05.11.2018</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3218B55D-84A2-43CC-BA11-92260E22AB0B}" type="slidenum">
              <a:rPr lang="de-CH" smtClean="0"/>
              <a:pPr/>
              <a:t>‹Nr.›</a:t>
            </a:fld>
            <a:endParaRPr lang="de-C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A71D795D-C6AD-4E72-8A0E-E4DF27BA636D}" type="datetimeFigureOut">
              <a:rPr lang="de-CH" smtClean="0"/>
              <a:pPr/>
              <a:t>05.11.2018</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3218B55D-84A2-43CC-BA11-92260E22AB0B}" type="slidenum">
              <a:rPr lang="de-CH" smtClean="0"/>
              <a:pPr/>
              <a:t>‹Nr.›</a:t>
            </a:fld>
            <a:endParaRPr lang="de-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A71D795D-C6AD-4E72-8A0E-E4DF27BA636D}" type="datetimeFigureOut">
              <a:rPr lang="de-CH" smtClean="0"/>
              <a:pPr/>
              <a:t>05.11.2018</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3218B55D-84A2-43CC-BA11-92260E22AB0B}" type="slidenum">
              <a:rPr lang="de-CH" smtClean="0"/>
              <a:pPr/>
              <a:t>‹Nr.›</a:t>
            </a:fld>
            <a:endParaRPr lang="de-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A71D795D-C6AD-4E72-8A0E-E4DF27BA636D}" type="datetimeFigureOut">
              <a:rPr lang="de-CH" smtClean="0"/>
              <a:pPr/>
              <a:t>05.11.2018</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3218B55D-84A2-43CC-BA11-92260E22AB0B}" type="slidenum">
              <a:rPr lang="de-CH" smtClean="0"/>
              <a:pPr/>
              <a:t>‹Nr.›</a:t>
            </a:fld>
            <a:endParaRPr lang="de-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fld id="{A71D795D-C6AD-4E72-8A0E-E4DF27BA636D}" type="datetimeFigureOut">
              <a:rPr lang="de-CH" smtClean="0"/>
              <a:pPr/>
              <a:t>05.11.2018</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3218B55D-84A2-43CC-BA11-92260E22AB0B}" type="slidenum">
              <a:rPr lang="de-CH" smtClean="0"/>
              <a:pPr/>
              <a:t>‹Nr.›</a:t>
            </a:fld>
            <a:endParaRPr lang="de-C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fld id="{A71D795D-C6AD-4E72-8A0E-E4DF27BA636D}" type="datetimeFigureOut">
              <a:rPr lang="de-CH" smtClean="0"/>
              <a:pPr/>
              <a:t>05.11.2018</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3218B55D-84A2-43CC-BA11-92260E22AB0B}" type="slidenum">
              <a:rPr lang="de-CH" smtClean="0"/>
              <a:pPr/>
              <a:t>‹Nr.›</a:t>
            </a:fld>
            <a:endParaRPr lang="de-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fld id="{A71D795D-C6AD-4E72-8A0E-E4DF27BA636D}" type="datetimeFigureOut">
              <a:rPr lang="de-CH" smtClean="0"/>
              <a:pPr/>
              <a:t>05.11.2018</a:t>
            </a:fld>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3218B55D-84A2-43CC-BA11-92260E22AB0B}" type="slidenum">
              <a:rPr lang="de-CH" smtClean="0"/>
              <a:pPr/>
              <a:t>‹Nr.›</a:t>
            </a:fld>
            <a:endParaRPr lang="de-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fld id="{A71D795D-C6AD-4E72-8A0E-E4DF27BA636D}" type="datetimeFigureOut">
              <a:rPr lang="de-CH" smtClean="0"/>
              <a:pPr/>
              <a:t>05.11.2018</a:t>
            </a:fld>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3218B55D-84A2-43CC-BA11-92260E22AB0B}" type="slidenum">
              <a:rPr lang="de-CH" smtClean="0"/>
              <a:pPr/>
              <a:t>‹Nr.›</a:t>
            </a:fld>
            <a:endParaRPr lang="de-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A71D795D-C6AD-4E72-8A0E-E4DF27BA636D}" type="datetimeFigureOut">
              <a:rPr lang="de-CH" smtClean="0"/>
              <a:pPr/>
              <a:t>05.11.2018</a:t>
            </a:fld>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3218B55D-84A2-43CC-BA11-92260E22AB0B}" type="slidenum">
              <a:rPr lang="de-CH" smtClean="0"/>
              <a:pPr/>
              <a:t>‹Nr.›</a:t>
            </a:fld>
            <a:endParaRPr lang="de-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A71D795D-C6AD-4E72-8A0E-E4DF27BA636D}" type="datetimeFigureOut">
              <a:rPr lang="de-CH" smtClean="0"/>
              <a:pPr/>
              <a:t>05.11.2018</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3218B55D-84A2-43CC-BA11-92260E22AB0B}" type="slidenum">
              <a:rPr lang="de-CH" smtClean="0"/>
              <a:pPr/>
              <a:t>‹Nr.›</a:t>
            </a:fld>
            <a:endParaRPr lang="de-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A71D795D-C6AD-4E72-8A0E-E4DF27BA636D}" type="datetimeFigureOut">
              <a:rPr lang="de-CH" smtClean="0"/>
              <a:pPr/>
              <a:t>05.11.2018</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3218B55D-84A2-43CC-BA11-92260E22AB0B}" type="slidenum">
              <a:rPr lang="de-CH" smtClean="0"/>
              <a:pPr/>
              <a:t>‹Nr.›</a:t>
            </a:fld>
            <a:endParaRPr lang="de-C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a:t>Textmasterformate durch Klicken bearbeiten</a:t>
            </a:r>
          </a:p>
          <a:p>
            <a:pPr lvl="1"/>
            <a:r>
              <a:rPr lang="de-DE"/>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1D795D-C6AD-4E72-8A0E-E4DF27BA636D}" type="datetimeFigureOut">
              <a:rPr lang="de-CH" smtClean="0"/>
              <a:pPr/>
              <a:t>05.11.2018</a:t>
            </a:fld>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18B55D-84A2-43CC-BA11-92260E22AB0B}" type="slidenum">
              <a:rPr lang="de-CH" smtClean="0"/>
              <a:pPr/>
              <a:t>‹Nr.›</a:t>
            </a:fld>
            <a:endParaRPr lang="de-CH"/>
          </a:p>
        </p:txBody>
      </p:sp>
      <p:pic>
        <p:nvPicPr>
          <p:cNvPr id="7" name="Picture 14" descr="ASE_logo"/>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67544" y="260648"/>
            <a:ext cx="2514600" cy="808038"/>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youtu.be/09gOmo-a5G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ergotherapie.ch/"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ergotherapie.ch/fuer-aerzte" TargetMode="External"/><Relationship Id="rId4" Type="http://schemas.openxmlformats.org/officeDocument/2006/relationships/hyperlink" Target="https://www.ergotherapie.ch/ergotherapeutIn_finden"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95536" y="2130425"/>
            <a:ext cx="8640960" cy="1470025"/>
          </a:xfrm>
        </p:spPr>
        <p:txBody>
          <a:bodyPr/>
          <a:lstStyle/>
          <a:p>
            <a:r>
              <a:rPr lang="de-CH" dirty="0">
                <a:solidFill>
                  <a:schemeClr val="bg1">
                    <a:lumMod val="50000"/>
                  </a:schemeClr>
                </a:solidFill>
                <a:latin typeface="Arial"/>
                <a:cs typeface="Arial"/>
              </a:rPr>
              <a:t>Selbständig und zufrieden den Alltag meistern</a:t>
            </a:r>
          </a:p>
        </p:txBody>
      </p:sp>
      <p:sp>
        <p:nvSpPr>
          <p:cNvPr id="3" name="Untertitel 2"/>
          <p:cNvSpPr>
            <a:spLocks noGrp="1"/>
          </p:cNvSpPr>
          <p:nvPr>
            <p:ph type="subTitle" idx="1"/>
          </p:nvPr>
        </p:nvSpPr>
        <p:spPr/>
        <p:txBody>
          <a:bodyPr>
            <a:normAutofit/>
          </a:bodyPr>
          <a:lstStyle/>
          <a:p>
            <a:r>
              <a:rPr lang="de-CH" sz="6000" dirty="0">
                <a:solidFill>
                  <a:schemeClr val="tx1"/>
                </a:solidFill>
                <a:latin typeface="Arial"/>
                <a:cs typeface="Arial"/>
              </a:rPr>
              <a:t>Ergotherapie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755576" y="1600200"/>
            <a:ext cx="7931224" cy="4525963"/>
          </a:xfrm>
        </p:spPr>
        <p:txBody>
          <a:bodyPr>
            <a:normAutofit/>
          </a:bodyPr>
          <a:lstStyle/>
          <a:p>
            <a:pPr marL="0" indent="0">
              <a:buNone/>
            </a:pPr>
            <a:endParaRPr lang="de-CH" sz="2400" dirty="0">
              <a:latin typeface="Arial"/>
              <a:cs typeface="Arial"/>
            </a:endParaRPr>
          </a:p>
          <a:p>
            <a:pPr marL="0" indent="0">
              <a:buNone/>
            </a:pPr>
            <a:r>
              <a:rPr lang="de-CH" sz="2400" dirty="0">
                <a:latin typeface="Arial"/>
                <a:cs typeface="Arial"/>
              </a:rPr>
              <a:t>"Die Ergotherapie hat mir Mut gemacht mein Leben wieder aufzunehmen. </a:t>
            </a:r>
          </a:p>
          <a:p>
            <a:pPr marL="0" indent="0">
              <a:buNone/>
            </a:pPr>
            <a:r>
              <a:rPr lang="de-CH" sz="2400" dirty="0">
                <a:latin typeface="Arial"/>
                <a:cs typeface="Arial"/>
              </a:rPr>
              <a:t>Sie war der Anfang, dass ich wieder in Kontakt mit anderen Leuten und den Arbeitskollegen gekommen bin. </a:t>
            </a:r>
          </a:p>
          <a:p>
            <a:pPr marL="0" indent="0">
              <a:buNone/>
            </a:pPr>
            <a:r>
              <a:rPr lang="de-CH" sz="2400" dirty="0">
                <a:latin typeface="Arial"/>
                <a:cs typeface="Arial"/>
              </a:rPr>
              <a:t>Die Ergotherapie war für mich wieder der Anfang." </a:t>
            </a:r>
          </a:p>
          <a:p>
            <a:pPr marL="0" indent="0">
              <a:buNone/>
            </a:pPr>
            <a:endParaRPr lang="de-CH" sz="2400" dirty="0">
              <a:latin typeface="Arial"/>
              <a:cs typeface="Arial"/>
            </a:endParaRPr>
          </a:p>
          <a:p>
            <a:pPr marL="0" indent="0">
              <a:buNone/>
            </a:pPr>
            <a:r>
              <a:rPr lang="de-CH" sz="2000" dirty="0">
                <a:latin typeface="Arial"/>
                <a:cs typeface="Arial"/>
              </a:rPr>
              <a:t>Frau mit Burnout, welche mit Hilfe der Ergotherapie wieder 50% Arbeitsfähigkeit erlangen konnte.</a:t>
            </a:r>
          </a:p>
          <a:p>
            <a:endParaRPr lang="de-CH" sz="2400" dirty="0">
              <a:latin typeface="Arial"/>
              <a:cs typeface="Arial"/>
            </a:endParaRPr>
          </a:p>
        </p:txBody>
      </p:sp>
    </p:spTree>
    <p:extLst>
      <p:ext uri="{BB962C8B-B14F-4D97-AF65-F5344CB8AC3E}">
        <p14:creationId xmlns:p14="http://schemas.microsoft.com/office/powerpoint/2010/main" val="1138453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stretch>
            <a:fillRect/>
          </a:stretch>
        </p:blipFill>
        <p:spPr>
          <a:xfrm>
            <a:off x="3131841" y="494213"/>
            <a:ext cx="6012159" cy="6363787"/>
          </a:xfrm>
          <a:prstGeom prst="rect">
            <a:avLst/>
          </a:prstGeom>
        </p:spPr>
      </p:pic>
    </p:spTree>
    <p:extLst>
      <p:ext uri="{BB962C8B-B14F-4D97-AF65-F5344CB8AC3E}">
        <p14:creationId xmlns:p14="http://schemas.microsoft.com/office/powerpoint/2010/main" val="2560698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26006" y="1693137"/>
            <a:ext cx="4338482" cy="4548767"/>
          </a:xfrm>
        </p:spPr>
        <p:txBody>
          <a:bodyPr>
            <a:normAutofit/>
          </a:bodyPr>
          <a:lstStyle/>
          <a:p>
            <a:pPr marL="0" indent="0">
              <a:buNone/>
            </a:pPr>
            <a:r>
              <a:rPr lang="de-CH" sz="2000" dirty="0">
                <a:latin typeface="Arial"/>
                <a:cs typeface="Arial"/>
              </a:rPr>
              <a:t>Meine Kumpels haben am </a:t>
            </a:r>
            <a:r>
              <a:rPr lang="de-CH" sz="2000" dirty="0" err="1">
                <a:latin typeface="Arial"/>
                <a:cs typeface="Arial"/>
              </a:rPr>
              <a:t>Lauberhorn</a:t>
            </a:r>
            <a:r>
              <a:rPr lang="de-CH" sz="2000" dirty="0">
                <a:latin typeface="Arial"/>
                <a:cs typeface="Arial"/>
              </a:rPr>
              <a:t> verloren. Dafür konnte ich letzte Woche einen kleinen Sieg feiern: Es gelingt mir jetzt, selbständig vom Bett in den Rollstuhl zu steigen. Das habe ich in der Ergotherapie gelernt. Es ist super, dass ich nicht mehr jedes Mal um Hilfe bitten muss, wenn ich eine Ausfahrt ins Zentrum machen will.</a:t>
            </a:r>
          </a:p>
          <a:p>
            <a:pPr marL="0" indent="0">
              <a:buNone/>
            </a:pPr>
            <a:endParaRPr lang="de-CH" sz="2000" dirty="0">
              <a:latin typeface="Arial"/>
              <a:cs typeface="Arial"/>
            </a:endParaRPr>
          </a:p>
          <a:p>
            <a:pPr marL="0" indent="0">
              <a:buNone/>
            </a:pPr>
            <a:r>
              <a:rPr lang="de-CH" sz="2000" dirty="0">
                <a:latin typeface="Arial"/>
                <a:cs typeface="Arial"/>
              </a:rPr>
              <a:t>Silvano </a:t>
            </a:r>
            <a:r>
              <a:rPr lang="de-CH" sz="2000" dirty="0" err="1">
                <a:latin typeface="Arial"/>
                <a:cs typeface="Arial"/>
              </a:rPr>
              <a:t>Beltrametti</a:t>
            </a:r>
            <a:r>
              <a:rPr lang="de-CH" sz="2000" dirty="0">
                <a:latin typeface="Arial"/>
                <a:cs typeface="Arial"/>
              </a:rPr>
              <a:t> 14.1.2002, www.beltra.ch</a:t>
            </a: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693137"/>
            <a:ext cx="4086454" cy="4104456"/>
          </a:xfrm>
          <a:prstGeom prst="rect">
            <a:avLst/>
          </a:prstGeom>
        </p:spPr>
      </p:pic>
    </p:spTree>
    <p:extLst>
      <p:ext uri="{BB962C8B-B14F-4D97-AF65-F5344CB8AC3E}">
        <p14:creationId xmlns:p14="http://schemas.microsoft.com/office/powerpoint/2010/main" val="853575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004048" y="1775896"/>
            <a:ext cx="3816424" cy="4317400"/>
          </a:xfrm>
        </p:spPr>
        <p:txBody>
          <a:bodyPr>
            <a:normAutofit/>
          </a:bodyPr>
          <a:lstStyle/>
          <a:p>
            <a:pPr marL="0" indent="0">
              <a:buNone/>
            </a:pPr>
            <a:endParaRPr lang="de-CH" sz="2000" dirty="0">
              <a:latin typeface="Arial"/>
              <a:cs typeface="Arial"/>
            </a:endParaRPr>
          </a:p>
          <a:p>
            <a:pPr marL="0" indent="0">
              <a:buNone/>
            </a:pPr>
            <a:r>
              <a:rPr lang="de-CH" sz="2000" dirty="0">
                <a:latin typeface="Arial"/>
                <a:cs typeface="Arial"/>
              </a:rPr>
              <a:t>In der Ergotherapie musste  Samuel Koch mühsam vieles neu erlernen. Inzwischen führt er selbstständig einen Becher zum Mund. Das ist ein großer Schritt, genau wie das aufrechte Sitzen ohne Hilfe oder einfach die Wahrnehmung des eigenen Körpers. </a:t>
            </a:r>
          </a:p>
          <a:p>
            <a:pPr marL="0" indent="0">
              <a:buNone/>
            </a:pPr>
            <a:endParaRPr lang="de-CH" sz="2000" dirty="0">
              <a:latin typeface="Arial"/>
              <a:cs typeface="Arial"/>
            </a:endParaRPr>
          </a:p>
          <a:p>
            <a:pPr marL="0" indent="0">
              <a:buNone/>
            </a:pPr>
            <a:r>
              <a:rPr lang="de-CH" sz="2000" dirty="0">
                <a:latin typeface="Arial"/>
                <a:cs typeface="Arial"/>
              </a:rPr>
              <a:t>Aus 37°, 26.11.2013</a:t>
            </a:r>
          </a:p>
          <a:p>
            <a:endParaRPr lang="de-CH" sz="2000" dirty="0">
              <a:latin typeface="Arial"/>
              <a:cs typeface="Arial"/>
            </a:endParaRPr>
          </a:p>
        </p:txBody>
      </p:sp>
      <p:pic>
        <p:nvPicPr>
          <p:cNvPr id="5" name="Grafik 4"/>
          <p:cNvPicPr>
            <a:picLocks noChangeAspect="1"/>
          </p:cNvPicPr>
          <p:nvPr/>
        </p:nvPicPr>
        <p:blipFill rotWithShape="1">
          <a:blip r:embed="rId3">
            <a:extLst>
              <a:ext uri="{28A0092B-C50C-407E-A947-70E740481C1C}">
                <a14:useLocalDpi xmlns:a14="http://schemas.microsoft.com/office/drawing/2010/main" val="0"/>
              </a:ext>
            </a:extLst>
          </a:blip>
          <a:srcRect l="13239" r="28423"/>
          <a:stretch/>
        </p:blipFill>
        <p:spPr>
          <a:xfrm>
            <a:off x="539552" y="1775896"/>
            <a:ext cx="4210815" cy="4059188"/>
          </a:xfrm>
          <a:prstGeom prst="rect">
            <a:avLst/>
          </a:prstGeom>
        </p:spPr>
      </p:pic>
    </p:spTree>
    <p:extLst>
      <p:ext uri="{BB962C8B-B14F-4D97-AF65-F5344CB8AC3E}">
        <p14:creationId xmlns:p14="http://schemas.microsoft.com/office/powerpoint/2010/main" val="1962250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2883076" y="3244334"/>
            <a:ext cx="3377848" cy="369332"/>
          </a:xfrm>
          <a:prstGeom prst="rect">
            <a:avLst/>
          </a:prstGeom>
        </p:spPr>
        <p:txBody>
          <a:bodyPr wrap="none">
            <a:spAutoFit/>
          </a:bodyPr>
          <a:lstStyle/>
          <a:p>
            <a:r>
              <a:rPr lang="de-CH" dirty="0">
                <a:solidFill>
                  <a:srgbClr val="FFFFFF"/>
                </a:solidFill>
                <a:latin typeface="&amp;quot"/>
                <a:hlinkClick r:id="rId2"/>
              </a:rPr>
              <a:t>https://youtu.be/09gOmo-a5GE</a:t>
            </a:r>
            <a:endParaRPr lang="de-CH" dirty="0"/>
          </a:p>
        </p:txBody>
      </p:sp>
    </p:spTree>
    <p:extLst>
      <p:ext uri="{BB962C8B-B14F-4D97-AF65-F5344CB8AC3E}">
        <p14:creationId xmlns:p14="http://schemas.microsoft.com/office/powerpoint/2010/main" val="29573601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66528" y="1340768"/>
            <a:ext cx="5410944" cy="720080"/>
          </a:xfrm>
        </p:spPr>
        <p:txBody>
          <a:bodyPr>
            <a:normAutofit fontScale="90000"/>
          </a:bodyPr>
          <a:lstStyle/>
          <a:p>
            <a:r>
              <a:rPr lang="de-CH" dirty="0">
                <a:latin typeface="Arial"/>
                <a:cs typeface="Arial"/>
              </a:rPr>
              <a:t>Leistungsangebot</a:t>
            </a:r>
          </a:p>
        </p:txBody>
      </p:sp>
      <p:sp>
        <p:nvSpPr>
          <p:cNvPr id="3" name="Inhaltsplatzhalter 2"/>
          <p:cNvSpPr>
            <a:spLocks noGrp="1"/>
          </p:cNvSpPr>
          <p:nvPr>
            <p:ph idx="1"/>
          </p:nvPr>
        </p:nvSpPr>
        <p:spPr>
          <a:xfrm>
            <a:off x="899592" y="2420888"/>
            <a:ext cx="7787208" cy="3888432"/>
          </a:xfrm>
        </p:spPr>
        <p:txBody>
          <a:bodyPr>
            <a:noAutofit/>
          </a:bodyPr>
          <a:lstStyle/>
          <a:p>
            <a:pPr marL="0" indent="0">
              <a:buNone/>
            </a:pPr>
            <a:r>
              <a:rPr lang="de-CH" sz="2400" dirty="0">
                <a:latin typeface="Arial"/>
                <a:cs typeface="Arial"/>
              </a:rPr>
              <a:t>Begleitung und Unterstützung beim Wieder-/Erlernen von Alltagshandlungen in den Bereichen </a:t>
            </a:r>
          </a:p>
          <a:p>
            <a:r>
              <a:rPr lang="de-CH" sz="2400" dirty="0">
                <a:latin typeface="Arial"/>
                <a:cs typeface="Arial"/>
              </a:rPr>
              <a:t>Selbstversorgung (wie Körperpflege, Mobilität, Regelung persönlicher Angelegenheiten) 	</a:t>
            </a:r>
          </a:p>
          <a:p>
            <a:r>
              <a:rPr lang="de-CH" sz="2400" dirty="0">
                <a:latin typeface="Arial"/>
                <a:cs typeface="Arial"/>
              </a:rPr>
              <a:t>Arbeit, Haushalt, Schule</a:t>
            </a:r>
          </a:p>
          <a:p>
            <a:r>
              <a:rPr lang="de-CH" sz="2400" dirty="0">
                <a:latin typeface="Arial"/>
                <a:cs typeface="Arial"/>
              </a:rPr>
              <a:t>Freizeit (wie Hobbies, soziales Leben, Erholung)</a:t>
            </a:r>
          </a:p>
          <a:p>
            <a:pPr marL="0" indent="0">
              <a:buNone/>
            </a:pPr>
            <a:endParaRPr lang="de-CH" sz="2400" dirty="0">
              <a:latin typeface="Arial"/>
              <a:cs typeface="Arial"/>
            </a:endParaRPr>
          </a:p>
          <a:p>
            <a:pPr marL="0" indent="0">
              <a:buNone/>
            </a:pPr>
            <a:endParaRPr lang="de-CH" sz="2400" dirty="0">
              <a:latin typeface="Arial"/>
              <a:cs typeface="Arial"/>
            </a:endParaRPr>
          </a:p>
          <a:p>
            <a:pPr marL="0" indent="0">
              <a:buNone/>
            </a:pPr>
            <a:endParaRPr lang="de-CH" sz="2400" dirty="0">
              <a:latin typeface="Arial"/>
              <a:cs typeface="Arial"/>
            </a:endParaRPr>
          </a:p>
          <a:p>
            <a:endParaRPr lang="de-CH" sz="2400" dirty="0">
              <a:latin typeface="Arial"/>
              <a:cs typeface="Arial"/>
            </a:endParaRPr>
          </a:p>
        </p:txBody>
      </p:sp>
    </p:spTree>
    <p:extLst>
      <p:ext uri="{BB962C8B-B14F-4D97-AF65-F5344CB8AC3E}">
        <p14:creationId xmlns:p14="http://schemas.microsoft.com/office/powerpoint/2010/main" val="3484444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27584" y="2132856"/>
            <a:ext cx="7859216" cy="4248472"/>
          </a:xfrm>
        </p:spPr>
        <p:txBody>
          <a:bodyPr>
            <a:noAutofit/>
          </a:bodyPr>
          <a:lstStyle/>
          <a:p>
            <a:r>
              <a:rPr lang="de-CH" sz="2400" dirty="0">
                <a:latin typeface="Arial"/>
                <a:cs typeface="Arial"/>
              </a:rPr>
              <a:t>Anleitung und Unterstützung beim Training alltagsrelevanter Fähigkeiten</a:t>
            </a:r>
          </a:p>
          <a:p>
            <a:r>
              <a:rPr lang="de-CH" sz="2400" dirty="0">
                <a:latin typeface="Arial"/>
                <a:cs typeface="Arial"/>
              </a:rPr>
              <a:t>Auswahl, Entwicklung und Herstellung von Schienen, Hilfsmitteln und Anpassungen z.B. von Alltagsgegenständen, Wohnung oder Arbeitsplatz </a:t>
            </a:r>
          </a:p>
          <a:p>
            <a:r>
              <a:rPr lang="de-CH" sz="2400" dirty="0">
                <a:latin typeface="Arial"/>
                <a:cs typeface="Arial"/>
              </a:rPr>
              <a:t>Beratung von Patienten, Angehörigen, Arbeitgebern usw. sowohl in Bezug auf Erhalt oder Verbesserung der Handlungsfähigkeit, als auch im Hinblick auf Gesundheitsförderung und Prävention</a:t>
            </a:r>
          </a:p>
        </p:txBody>
      </p:sp>
      <p:sp>
        <p:nvSpPr>
          <p:cNvPr id="4" name="Titel 1"/>
          <p:cNvSpPr>
            <a:spLocks noGrp="1"/>
          </p:cNvSpPr>
          <p:nvPr>
            <p:ph type="title"/>
          </p:nvPr>
        </p:nvSpPr>
        <p:spPr>
          <a:xfrm>
            <a:off x="1866528" y="1231234"/>
            <a:ext cx="5410944" cy="720080"/>
          </a:xfrm>
        </p:spPr>
        <p:txBody>
          <a:bodyPr>
            <a:normAutofit fontScale="90000"/>
          </a:bodyPr>
          <a:lstStyle/>
          <a:p>
            <a:r>
              <a:rPr lang="de-CH" dirty="0">
                <a:latin typeface="Arial"/>
                <a:cs typeface="Arial"/>
              </a:rPr>
              <a:t>Leistungsangebot</a:t>
            </a:r>
          </a:p>
        </p:txBody>
      </p:sp>
    </p:spTree>
    <p:extLst>
      <p:ext uri="{BB962C8B-B14F-4D97-AF65-F5344CB8AC3E}">
        <p14:creationId xmlns:p14="http://schemas.microsoft.com/office/powerpoint/2010/main" val="3291975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58516" y="1109734"/>
            <a:ext cx="5909828" cy="1143000"/>
          </a:xfrm>
        </p:spPr>
        <p:txBody>
          <a:bodyPr>
            <a:normAutofit fontScale="90000"/>
          </a:bodyPr>
          <a:lstStyle/>
          <a:p>
            <a:r>
              <a:rPr lang="de-CH" dirty="0">
                <a:latin typeface="Arial"/>
                <a:cs typeface="Arial"/>
              </a:rPr>
              <a:t>Ausbildung Ergotherapie</a:t>
            </a:r>
          </a:p>
        </p:txBody>
      </p:sp>
      <p:sp>
        <p:nvSpPr>
          <p:cNvPr id="3" name="Inhaltsplatzhalter 2"/>
          <p:cNvSpPr>
            <a:spLocks noGrp="1"/>
          </p:cNvSpPr>
          <p:nvPr>
            <p:ph idx="1"/>
          </p:nvPr>
        </p:nvSpPr>
        <p:spPr>
          <a:xfrm>
            <a:off x="755576" y="2276872"/>
            <a:ext cx="7931224" cy="3849291"/>
          </a:xfrm>
        </p:spPr>
        <p:txBody>
          <a:bodyPr>
            <a:normAutofit/>
          </a:bodyPr>
          <a:lstStyle/>
          <a:p>
            <a:r>
              <a:rPr lang="de-CH" sz="2400" dirty="0">
                <a:latin typeface="Arial"/>
                <a:cs typeface="Arial"/>
              </a:rPr>
              <a:t>Seit 2006 auf FH Niveau mit Abschluss </a:t>
            </a:r>
            <a:r>
              <a:rPr lang="de-CH" sz="2400" dirty="0" err="1">
                <a:latin typeface="Arial"/>
                <a:cs typeface="Arial"/>
              </a:rPr>
              <a:t>BSc</a:t>
            </a:r>
            <a:endParaRPr lang="de-CH" sz="2400" dirty="0">
              <a:latin typeface="Arial"/>
              <a:cs typeface="Arial"/>
            </a:endParaRPr>
          </a:p>
          <a:p>
            <a:pPr lvl="1"/>
            <a:r>
              <a:rPr lang="de-CH" sz="2400" dirty="0">
                <a:latin typeface="Arial"/>
                <a:cs typeface="Arial"/>
              </a:rPr>
              <a:t>ZHAW Zürich (deutsch)</a:t>
            </a:r>
          </a:p>
          <a:p>
            <a:pPr lvl="1"/>
            <a:r>
              <a:rPr lang="de-CH" sz="2400" dirty="0" err="1">
                <a:latin typeface="Arial"/>
                <a:cs typeface="Arial"/>
              </a:rPr>
              <a:t>Supsi</a:t>
            </a:r>
            <a:r>
              <a:rPr lang="de-CH" sz="2400" dirty="0">
                <a:latin typeface="Arial"/>
                <a:cs typeface="Arial"/>
              </a:rPr>
              <a:t> </a:t>
            </a:r>
            <a:r>
              <a:rPr lang="de-CH" sz="2400" dirty="0" err="1">
                <a:latin typeface="Arial"/>
                <a:cs typeface="Arial"/>
              </a:rPr>
              <a:t>Manno</a:t>
            </a:r>
            <a:r>
              <a:rPr lang="de-CH" sz="2400" dirty="0">
                <a:latin typeface="Arial"/>
                <a:cs typeface="Arial"/>
              </a:rPr>
              <a:t> (italienisch)</a:t>
            </a:r>
          </a:p>
          <a:p>
            <a:pPr lvl="1"/>
            <a:r>
              <a:rPr lang="de-CH" sz="2400" dirty="0">
                <a:latin typeface="Arial"/>
                <a:cs typeface="Arial"/>
              </a:rPr>
              <a:t>HES-SO in Lausanne (französisch)</a:t>
            </a:r>
          </a:p>
          <a:p>
            <a:pPr marL="0" indent="0">
              <a:buNone/>
            </a:pPr>
            <a:endParaRPr lang="de-CH" sz="2400" dirty="0">
              <a:latin typeface="Arial"/>
              <a:cs typeface="Arial"/>
            </a:endParaRPr>
          </a:p>
          <a:p>
            <a:r>
              <a:rPr lang="de-CH" sz="2400" dirty="0">
                <a:latin typeface="Arial"/>
                <a:cs typeface="Arial"/>
              </a:rPr>
              <a:t>Seit 2013 Bewilligung für den Europäischen </a:t>
            </a:r>
            <a:r>
              <a:rPr lang="en-US" sz="2400" dirty="0">
                <a:latin typeface="Arial"/>
                <a:cs typeface="Arial"/>
              </a:rPr>
              <a:t>Master of Science in </a:t>
            </a:r>
            <a:r>
              <a:rPr lang="en-US" sz="2400" dirty="0" err="1">
                <a:latin typeface="Arial"/>
                <a:cs typeface="Arial"/>
              </a:rPr>
              <a:t>Ergotherapie</a:t>
            </a:r>
            <a:r>
              <a:rPr lang="de-CH" sz="2400" dirty="0">
                <a:latin typeface="Arial"/>
                <a:cs typeface="Arial"/>
              </a:rPr>
              <a:t> durch den Bundesrat</a:t>
            </a:r>
            <a:endParaRPr lang="en-US" sz="2400" dirty="0">
              <a:latin typeface="Arial"/>
              <a:cs typeface="Arial"/>
            </a:endParaRPr>
          </a:p>
        </p:txBody>
      </p:sp>
    </p:spTree>
    <p:extLst>
      <p:ext uri="{BB962C8B-B14F-4D97-AF65-F5344CB8AC3E}">
        <p14:creationId xmlns:p14="http://schemas.microsoft.com/office/powerpoint/2010/main" val="1273779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58516" y="1109734"/>
            <a:ext cx="5909828" cy="1143000"/>
          </a:xfrm>
        </p:spPr>
        <p:txBody>
          <a:bodyPr>
            <a:normAutofit/>
          </a:bodyPr>
          <a:lstStyle/>
          <a:p>
            <a:r>
              <a:rPr lang="de-CH" dirty="0">
                <a:latin typeface="Arial"/>
                <a:cs typeface="Arial"/>
              </a:rPr>
              <a:t>Weiterführende Infos</a:t>
            </a:r>
          </a:p>
        </p:txBody>
      </p:sp>
      <p:sp>
        <p:nvSpPr>
          <p:cNvPr id="3" name="Inhaltsplatzhalter 2"/>
          <p:cNvSpPr>
            <a:spLocks noGrp="1"/>
          </p:cNvSpPr>
          <p:nvPr>
            <p:ph idx="1"/>
          </p:nvPr>
        </p:nvSpPr>
        <p:spPr>
          <a:xfrm>
            <a:off x="755576" y="2276872"/>
            <a:ext cx="7931224" cy="3849291"/>
          </a:xfrm>
        </p:spPr>
        <p:txBody>
          <a:bodyPr>
            <a:normAutofit/>
          </a:bodyPr>
          <a:lstStyle/>
          <a:p>
            <a:pPr marL="0" indent="0">
              <a:buNone/>
            </a:pPr>
            <a:r>
              <a:rPr lang="de-CH" sz="2400" dirty="0" smtClean="0">
                <a:latin typeface="Arial"/>
                <a:cs typeface="Arial"/>
              </a:rPr>
              <a:t>Wo finde ich weitere Infos über die Ergotherapie?</a:t>
            </a:r>
          </a:p>
          <a:p>
            <a:pPr marL="0" indent="0">
              <a:buNone/>
            </a:pPr>
            <a:r>
              <a:rPr lang="de-CH" sz="2400" dirty="0" smtClean="0">
                <a:latin typeface="Arial"/>
                <a:cs typeface="Arial"/>
                <a:hlinkClick r:id="rId3"/>
              </a:rPr>
              <a:t>https://www.ergotherapie.ch</a:t>
            </a:r>
            <a:endParaRPr lang="de-CH" sz="2400" dirty="0" smtClean="0">
              <a:latin typeface="Arial"/>
              <a:cs typeface="Arial"/>
            </a:endParaRPr>
          </a:p>
          <a:p>
            <a:pPr marL="0" indent="0">
              <a:buNone/>
            </a:pPr>
            <a:endParaRPr lang="de-CH" sz="2400" dirty="0">
              <a:latin typeface="Arial"/>
              <a:cs typeface="Arial"/>
            </a:endParaRPr>
          </a:p>
          <a:p>
            <a:pPr marL="0" indent="0">
              <a:buNone/>
            </a:pPr>
            <a:r>
              <a:rPr lang="de-CH" sz="2400" dirty="0">
                <a:latin typeface="Arial"/>
                <a:cs typeface="Arial"/>
              </a:rPr>
              <a:t>Wo finde ich die geeignete Ergotherapie?</a:t>
            </a:r>
          </a:p>
          <a:p>
            <a:pPr marL="0" indent="0">
              <a:buNone/>
            </a:pPr>
            <a:r>
              <a:rPr lang="de-CH" sz="2400" dirty="0">
                <a:latin typeface="Arial"/>
                <a:cs typeface="Arial"/>
                <a:hlinkClick r:id="rId4"/>
              </a:rPr>
              <a:t>https://</a:t>
            </a:r>
            <a:r>
              <a:rPr lang="de-CH" sz="2400" dirty="0" smtClean="0">
                <a:latin typeface="Arial"/>
                <a:cs typeface="Arial"/>
                <a:hlinkClick r:id="rId4"/>
              </a:rPr>
              <a:t>www.ergotherapie.ch/ergotherapeutIn_finden</a:t>
            </a:r>
            <a:endParaRPr lang="de-CH" sz="2400" dirty="0" smtClean="0">
              <a:latin typeface="Arial"/>
              <a:cs typeface="Arial"/>
            </a:endParaRPr>
          </a:p>
          <a:p>
            <a:pPr marL="0" indent="0">
              <a:buNone/>
            </a:pPr>
            <a:endParaRPr lang="de-CH" sz="2400" dirty="0" smtClean="0">
              <a:latin typeface="Arial"/>
              <a:cs typeface="Arial"/>
            </a:endParaRPr>
          </a:p>
          <a:p>
            <a:pPr marL="0" indent="0">
              <a:buNone/>
            </a:pPr>
            <a:r>
              <a:rPr lang="de-CH" sz="2400" dirty="0" smtClean="0">
                <a:latin typeface="Arial"/>
                <a:cs typeface="Arial"/>
              </a:rPr>
              <a:t>Wo </a:t>
            </a:r>
            <a:r>
              <a:rPr lang="de-CH" sz="2400" dirty="0">
                <a:latin typeface="Arial"/>
                <a:cs typeface="Arial"/>
              </a:rPr>
              <a:t>finde ich die </a:t>
            </a:r>
            <a:r>
              <a:rPr lang="de-CH" sz="2400" dirty="0" smtClean="0">
                <a:latin typeface="Arial"/>
                <a:cs typeface="Arial"/>
              </a:rPr>
              <a:t>ärztliche Verordnung </a:t>
            </a:r>
            <a:r>
              <a:rPr lang="de-CH" sz="2400" dirty="0">
                <a:latin typeface="Arial"/>
                <a:cs typeface="Arial"/>
              </a:rPr>
              <a:t>für Ergotherapie?</a:t>
            </a:r>
          </a:p>
          <a:p>
            <a:pPr marL="0" indent="0">
              <a:buNone/>
            </a:pPr>
            <a:r>
              <a:rPr lang="de-CH" sz="2400" dirty="0">
                <a:latin typeface="Arial"/>
                <a:cs typeface="Arial"/>
                <a:hlinkClick r:id="rId5"/>
              </a:rPr>
              <a:t>https://</a:t>
            </a:r>
            <a:r>
              <a:rPr lang="de-CH" sz="2400" dirty="0" smtClean="0">
                <a:latin typeface="Arial"/>
                <a:cs typeface="Arial"/>
                <a:hlinkClick r:id="rId5"/>
              </a:rPr>
              <a:t>www.ergotherapie.ch/fuer-aerzte</a:t>
            </a:r>
            <a:endParaRPr lang="de-CH" sz="2400" dirty="0" smtClean="0">
              <a:latin typeface="Arial"/>
              <a:cs typeface="Arial"/>
            </a:endParaRPr>
          </a:p>
          <a:p>
            <a:pPr marL="0" indent="0">
              <a:buNone/>
            </a:pPr>
            <a:endParaRPr lang="de-CH" sz="2400" dirty="0">
              <a:latin typeface="Arial"/>
              <a:cs typeface="Arial"/>
            </a:endParaRPr>
          </a:p>
        </p:txBody>
      </p:sp>
    </p:spTree>
    <p:extLst>
      <p:ext uri="{BB962C8B-B14F-4D97-AF65-F5344CB8AC3E}">
        <p14:creationId xmlns:p14="http://schemas.microsoft.com/office/powerpoint/2010/main" val="2115018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268760"/>
            <a:ext cx="8229600" cy="782960"/>
          </a:xfrm>
        </p:spPr>
        <p:txBody>
          <a:bodyPr/>
          <a:lstStyle/>
          <a:p>
            <a:r>
              <a:rPr lang="de-CH" dirty="0">
                <a:latin typeface="Arial"/>
                <a:cs typeface="Arial"/>
              </a:rPr>
              <a:t>Fazit</a:t>
            </a:r>
          </a:p>
        </p:txBody>
      </p:sp>
      <p:sp>
        <p:nvSpPr>
          <p:cNvPr id="3" name="Inhaltsplatzhalter 2"/>
          <p:cNvSpPr>
            <a:spLocks noGrp="1"/>
          </p:cNvSpPr>
          <p:nvPr>
            <p:ph idx="1"/>
          </p:nvPr>
        </p:nvSpPr>
        <p:spPr>
          <a:xfrm>
            <a:off x="755576" y="2492896"/>
            <a:ext cx="7931224" cy="3528392"/>
          </a:xfrm>
        </p:spPr>
        <p:txBody>
          <a:bodyPr>
            <a:normAutofit/>
          </a:bodyPr>
          <a:lstStyle/>
          <a:p>
            <a:pPr marL="0" indent="0">
              <a:buNone/>
            </a:pPr>
            <a:r>
              <a:rPr lang="de-CH" sz="2400" dirty="0">
                <a:latin typeface="Arial"/>
                <a:cs typeface="Arial"/>
              </a:rPr>
              <a:t>Ergotherapie ist längst weit mehr als eine Therapieform zur Verbesserung einzelner Funktionen. </a:t>
            </a:r>
          </a:p>
          <a:p>
            <a:pPr marL="0" indent="0">
              <a:buNone/>
            </a:pPr>
            <a:endParaRPr lang="de-CH" sz="2400" dirty="0">
              <a:latin typeface="Arial"/>
              <a:cs typeface="Arial"/>
            </a:endParaRPr>
          </a:p>
          <a:p>
            <a:pPr marL="0" indent="0">
              <a:buNone/>
            </a:pPr>
            <a:r>
              <a:rPr lang="de-CH" sz="2400" dirty="0">
                <a:latin typeface="Arial"/>
                <a:cs typeface="Arial"/>
              </a:rPr>
              <a:t>Ergotherapie leistet als vergleichsweise kleine Berufsgruppe zu minimalen Gesamtkosten einen wesentlichen Beitrag zur Frühintervention, Rehabilitation und Reintegration von kranken und beeinträchtigten Menschen.</a:t>
            </a:r>
          </a:p>
          <a:p>
            <a:pPr marL="0" indent="0">
              <a:buNone/>
            </a:pPr>
            <a:endParaRPr lang="de-CH" sz="2400" dirty="0">
              <a:latin typeface="Arial"/>
              <a:cs typeface="Arial"/>
            </a:endParaRPr>
          </a:p>
        </p:txBody>
      </p:sp>
    </p:spTree>
    <p:extLst>
      <p:ext uri="{BB962C8B-B14F-4D97-AF65-F5344CB8AC3E}">
        <p14:creationId xmlns:p14="http://schemas.microsoft.com/office/powerpoint/2010/main" val="1337080217"/>
      </p:ext>
    </p:extLst>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1593</Words>
  <Application>Microsoft Office PowerPoint</Application>
  <PresentationFormat>Bildschirmpräsentation (4:3)</PresentationFormat>
  <Paragraphs>130</Paragraphs>
  <Slides>11</Slides>
  <Notes>10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11</vt:i4>
      </vt:variant>
    </vt:vector>
  </HeadingPairs>
  <TitlesOfParts>
    <vt:vector size="15" baseType="lpstr">
      <vt:lpstr>&amp;quot</vt:lpstr>
      <vt:lpstr>Arial</vt:lpstr>
      <vt:lpstr>Calibri</vt:lpstr>
      <vt:lpstr>Larissa-Design</vt:lpstr>
      <vt:lpstr>Selbständig und zufrieden den Alltag meistern</vt:lpstr>
      <vt:lpstr>PowerPoint-Präsentation</vt:lpstr>
      <vt:lpstr>PowerPoint-Präsentation</vt:lpstr>
      <vt:lpstr>PowerPoint-Präsentation</vt:lpstr>
      <vt:lpstr>Leistungsangebot</vt:lpstr>
      <vt:lpstr>Leistungsangebot</vt:lpstr>
      <vt:lpstr>Ausbildung Ergotherapie</vt:lpstr>
      <vt:lpstr>Weiterführende Infos</vt:lpstr>
      <vt:lpstr>Fazit</vt:lpstr>
      <vt:lpstr>PowerPoint-Präsentation</vt:lpstr>
      <vt:lpstr>PowerPoint-Präsentation</vt:lpstr>
    </vt:vector>
  </TitlesOfParts>
  <Company>B'VM AG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B'VM AG</dc:creator>
  <cp:lastModifiedBy>Iris Lüscher Forrer</cp:lastModifiedBy>
  <cp:revision>59</cp:revision>
  <dcterms:created xsi:type="dcterms:W3CDTF">2013-06-28T09:23:59Z</dcterms:created>
  <dcterms:modified xsi:type="dcterms:W3CDTF">2018-11-05T08:01:23Z</dcterms:modified>
</cp:coreProperties>
</file>